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9"/>
  </p:notesMasterIdLst>
  <p:sldIdLst>
    <p:sldId id="331" r:id="rId3"/>
    <p:sldId id="650" r:id="rId4"/>
    <p:sldId id="653" r:id="rId5"/>
    <p:sldId id="659" r:id="rId6"/>
    <p:sldId id="690" r:id="rId7"/>
    <p:sldId id="691" r:id="rId8"/>
    <p:sldId id="713" r:id="rId9"/>
    <p:sldId id="693" r:id="rId10"/>
    <p:sldId id="714" r:id="rId11"/>
    <p:sldId id="655" r:id="rId12"/>
    <p:sldId id="701" r:id="rId13"/>
    <p:sldId id="664" r:id="rId14"/>
    <p:sldId id="709" r:id="rId15"/>
    <p:sldId id="662" r:id="rId16"/>
    <p:sldId id="663" r:id="rId17"/>
    <p:sldId id="708" r:id="rId18"/>
    <p:sldId id="710" r:id="rId19"/>
    <p:sldId id="666" r:id="rId20"/>
    <p:sldId id="667" r:id="rId21"/>
    <p:sldId id="669" r:id="rId22"/>
    <p:sldId id="670" r:id="rId23"/>
    <p:sldId id="672" r:id="rId24"/>
    <p:sldId id="673" r:id="rId25"/>
    <p:sldId id="675" r:id="rId26"/>
    <p:sldId id="676" r:id="rId27"/>
    <p:sldId id="678" r:id="rId28"/>
    <p:sldId id="679" r:id="rId29"/>
    <p:sldId id="680" r:id="rId30"/>
    <p:sldId id="681" r:id="rId31"/>
    <p:sldId id="682" r:id="rId32"/>
    <p:sldId id="683" r:id="rId33"/>
    <p:sldId id="684" r:id="rId34"/>
    <p:sldId id="685" r:id="rId35"/>
    <p:sldId id="686" r:id="rId36"/>
    <p:sldId id="687" r:id="rId37"/>
    <p:sldId id="688" r:id="rId38"/>
  </p:sldIdLst>
  <p:sldSz cx="9144000" cy="6858000" type="screen4x3"/>
  <p:notesSz cx="6797675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00FF00"/>
    <a:srgbClr val="777777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9821" autoAdjust="0"/>
  </p:normalViewPr>
  <p:slideViewPr>
    <p:cSldViewPr>
      <p:cViewPr>
        <p:scale>
          <a:sx n="75" d="100"/>
          <a:sy n="75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1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_al__ma_Kitab_1.xlsx"/><Relationship Id="rId1" Type="http://schemas.openxmlformats.org/officeDocument/2006/relationships/image" Target="../media/image4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_al__ma_Kitab_2.xlsx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_al__ma_Kitab_3.xlsx"/><Relationship Id="rId1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_al__ma_Kitab_4.xlsx"/><Relationship Id="rId1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7"/>
  <c:chart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4.166666666666669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9.0277777777777693E-2"/>
                  <c:y val="7.936507936507953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tr-TR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Transfer Giderleri</c:v>
                </c:pt>
                <c:pt idx="1">
                  <c:v>Personel Giderleri</c:v>
                </c:pt>
              </c:strCache>
            </c:strRef>
          </c:cat>
          <c:val>
            <c:numRef>
              <c:f>Sayfa1!$B$2:$B$3</c:f>
              <c:numCache>
                <c:formatCode>_-* #,##0\ _Y_T_L_-;\-* #,##0\ _Y_T_L_-;_-* "-"??\ _Y_T_L_-;_-@_-</c:formatCode>
                <c:ptCount val="2"/>
                <c:pt idx="0">
                  <c:v>96070829</c:v>
                </c:pt>
                <c:pt idx="1">
                  <c:v>219831341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600" b="1"/>
                </a:pPr>
                <a:endParaRPr lang="tr-TR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Transfer Giderleri</c:v>
                </c:pt>
                <c:pt idx="1">
                  <c:v>Personel Giderleri</c:v>
                </c:pt>
              </c:strCache>
            </c:strRef>
          </c:cat>
          <c:val>
            <c:numRef>
              <c:f>Sayfa1!$C$2:$C$3</c:f>
              <c:numCache>
                <c:formatCode>_-* #,##0\ _Y_T_L_-;\-* #,##0\ _Y_T_L_-;_-* "-"??\ _Y_T_L_-;_-@_-</c:formatCode>
                <c:ptCount val="2"/>
                <c:pt idx="0">
                  <c:v>119300945</c:v>
                </c:pt>
                <c:pt idx="1">
                  <c:v>230817753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4.6296296296296805E-3"/>
                  <c:y val="-4.365079365079378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tr-TR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Transfer Giderleri</c:v>
                </c:pt>
                <c:pt idx="1">
                  <c:v>Personel Giderleri</c:v>
                </c:pt>
              </c:strCache>
            </c:strRef>
          </c:cat>
          <c:val>
            <c:numRef>
              <c:f>Sayfa1!$D$2:$D$3</c:f>
              <c:numCache>
                <c:formatCode>_-* #,##0\ _Y_T_L_-;\-* #,##0\ _Y_T_L_-;_-* "-"??\ _Y_T_L_-;_-@_-</c:formatCode>
                <c:ptCount val="2"/>
                <c:pt idx="0">
                  <c:v>127453169</c:v>
                </c:pt>
                <c:pt idx="1">
                  <c:v>293376917</c:v>
                </c:pt>
              </c:numCache>
            </c:numRef>
          </c:val>
        </c:ser>
        <c:axId val="94187904"/>
        <c:axId val="94189440"/>
      </c:barChart>
      <c:catAx>
        <c:axId val="94187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4189440"/>
        <c:crosses val="autoZero"/>
        <c:auto val="1"/>
        <c:lblAlgn val="ctr"/>
        <c:lblOffset val="100"/>
      </c:catAx>
      <c:valAx>
        <c:axId val="94189440"/>
        <c:scaling>
          <c:orientation val="minMax"/>
        </c:scaling>
        <c:axPos val="l"/>
        <c:majorGridlines/>
        <c:numFmt formatCode="_-* #,##0\ _Y_T_L_-;\-* #,##0\ _Y_T_L_-;_-* &quot;-&quot;??\ _Y_T_L_-;_-@_-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4187904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0"/>
          </a:blip>
          <a:srcRect/>
          <a:stretch>
            <a:fillRect/>
          </a:stretch>
        </a:blip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tr-TR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31"/>
  <c:chart>
    <c:plotArea>
      <c:layout>
        <c:manualLayout>
          <c:layoutTarget val="inner"/>
          <c:xMode val="edge"/>
          <c:yMode val="edge"/>
          <c:x val="0.11658172936716243"/>
          <c:y val="3.0159682103651823E-2"/>
          <c:w val="0.77438696898998738"/>
          <c:h val="0.80628956666701612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27000" h="25400"/>
            </a:sp3d>
          </c:spPr>
          <c:dLbls>
            <c:dLbl>
              <c:idx val="1"/>
              <c:layout>
                <c:manualLayout>
                  <c:x val="-5.399792315680265E-2"/>
                  <c:y val="2.3809523809523812E-2"/>
                </c:manualLayout>
              </c:layout>
              <c:showVal val="1"/>
            </c:dLbl>
            <c:dLbl>
              <c:idx val="2"/>
              <c:layout>
                <c:manualLayout>
                  <c:x val="-3.4722222222222224E-2"/>
                  <c:y val="2.3809523809523812E-2"/>
                </c:manualLayout>
              </c:layout>
              <c:showVal val="1"/>
            </c:dLbl>
            <c:dLbl>
              <c:idx val="3"/>
              <c:layout>
                <c:manualLayout>
                  <c:x val="-3.9460020768431983E-2"/>
                  <c:y val="0.13492063492063489"/>
                </c:manualLayout>
              </c:layout>
              <c:showVal val="1"/>
            </c:dLbl>
            <c:dLbl>
              <c:idx val="4"/>
              <c:layout>
                <c:manualLayout>
                  <c:x val="-3.9351851851851853E-2"/>
                  <c:y val="1.1904761904761921E-2"/>
                </c:manualLayout>
              </c:layout>
              <c:showVal val="1"/>
            </c:dLbl>
            <c:dLbl>
              <c:idx val="5"/>
              <c:layout>
                <c:manualLayout>
                  <c:x val="-5.6074766355140193E-2"/>
                  <c:y val="7.9365079365079413E-3"/>
                </c:manualLayout>
              </c:layout>
              <c:showVal val="1"/>
            </c:dLbl>
            <c:dLbl>
              <c:idx val="6"/>
              <c:layout>
                <c:manualLayout>
                  <c:x val="-4.8611111111111112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5.3882570234276533E-2"/>
                  <c:y val="3.7283621837549942E-2"/>
                </c:manualLayout>
              </c:layout>
              <c:showVal val="1"/>
            </c:dLbl>
            <c:dLbl>
              <c:idx val="9"/>
              <c:layout>
                <c:manualLayout>
                  <c:x val="-8.3073727933541015E-3"/>
                  <c:y val="3.174603174603173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Val val="1"/>
          </c:dLbls>
          <c:cat>
            <c:strRef>
              <c:f>Sayfa1!$A$2:$A$11</c:f>
              <c:strCache>
                <c:ptCount val="10"/>
                <c:pt idx="1">
                  <c:v>Kapı Hasılatı           </c:v>
                </c:pt>
                <c:pt idx="3">
                  <c:v>Sponsorluk Ve     Reklam Geliri     </c:v>
                </c:pt>
                <c:pt idx="5">
                  <c:v>Yayın Geliri       </c:v>
                </c:pt>
                <c:pt idx="7">
                  <c:v>Ticari Gelirler      </c:v>
                </c:pt>
                <c:pt idx="9">
                  <c:v>Diğer Gelirler      </c:v>
                </c:pt>
              </c:strCache>
            </c:strRef>
          </c:cat>
          <c:val>
            <c:numRef>
              <c:f>Sayfa1!$B$2:$B$11</c:f>
              <c:numCache>
                <c:formatCode>_-* #,##0\ _Y_T_L_-;\-* #,##0\ _Y_T_L_-;_-* "-"??\ _Y_T_L_-;_-@_-</c:formatCode>
                <c:ptCount val="10"/>
                <c:pt idx="1">
                  <c:v>69126926</c:v>
                </c:pt>
                <c:pt idx="3">
                  <c:v>88557957</c:v>
                </c:pt>
                <c:pt idx="5">
                  <c:v>84791716</c:v>
                </c:pt>
                <c:pt idx="7">
                  <c:v>77716114</c:v>
                </c:pt>
                <c:pt idx="9">
                  <c:v>167972520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127000" h="44450" prst="angle"/>
              <a:bevelB w="82550" h="44450" prst="angle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0833333333333412E-2"/>
                  <c:y val="3.9682539682539802E-3"/>
                </c:manualLayout>
              </c:layout>
              <c:showVal val="1"/>
            </c:dLbl>
            <c:dLbl>
              <c:idx val="1"/>
              <c:layout>
                <c:manualLayout>
                  <c:x val="-3.5306334371754941E-2"/>
                  <c:y val="1.1904761904761921E-2"/>
                </c:manualLayout>
              </c:layout>
              <c:showVal val="1"/>
            </c:dLbl>
            <c:dLbl>
              <c:idx val="3"/>
              <c:layout>
                <c:manualLayout>
                  <c:x val="-4.4753086419753133E-2"/>
                  <c:y val="-1.0652463382157145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5714285714285678E-2"/>
                </c:manualLayout>
              </c:layout>
              <c:showVal val="1"/>
            </c:dLbl>
            <c:dLbl>
              <c:idx val="5"/>
              <c:layout>
                <c:manualLayout>
                  <c:x val="-1.6614745586708203E-2"/>
                  <c:y val="2.7777465316835406E-2"/>
                </c:manualLayout>
              </c:layout>
              <c:showVal val="1"/>
            </c:dLbl>
            <c:dLbl>
              <c:idx val="6"/>
              <c:layout>
                <c:manualLayout>
                  <c:x val="-2.0833333333333412E-2"/>
                  <c:y val="-3.5714285714285754E-2"/>
                </c:manualLayout>
              </c:layout>
              <c:showVal val="1"/>
            </c:dLbl>
            <c:dLbl>
              <c:idx val="7"/>
              <c:layout>
                <c:manualLayout>
                  <c:x val="-4.4753086419753133E-2"/>
                  <c:y val="1.5872799521897313E-2"/>
                </c:manualLayout>
              </c:layout>
              <c:showVal val="1"/>
            </c:dLbl>
            <c:dLbl>
              <c:idx val="9"/>
              <c:layout>
                <c:manualLayout>
                  <c:x val="5.0550938077184797E-2"/>
                  <c:y val="5.16770290531261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Val val="1"/>
          </c:dLbls>
          <c:cat>
            <c:strRef>
              <c:f>Sayfa1!$A$2:$A$11</c:f>
              <c:strCache>
                <c:ptCount val="10"/>
                <c:pt idx="1">
                  <c:v>Kapı Hasılatı           </c:v>
                </c:pt>
                <c:pt idx="3">
                  <c:v>Sponsorluk Ve     Reklam Geliri     </c:v>
                </c:pt>
                <c:pt idx="5">
                  <c:v>Yayın Geliri       </c:v>
                </c:pt>
                <c:pt idx="7">
                  <c:v>Ticari Gelirler      </c:v>
                </c:pt>
                <c:pt idx="9">
                  <c:v>Diğer Gelirler      </c:v>
                </c:pt>
              </c:strCache>
            </c:strRef>
          </c:cat>
          <c:val>
            <c:numRef>
              <c:f>Sayfa1!$C$2:$C$11</c:f>
              <c:numCache>
                <c:formatCode>_-* #,##0\ _Y_T_L_-;\-* #,##0\ _Y_T_L_-;_-* "-"??\ _Y_T_L_-;_-@_-</c:formatCode>
                <c:ptCount val="10"/>
                <c:pt idx="1">
                  <c:v>102746642</c:v>
                </c:pt>
                <c:pt idx="3">
                  <c:v>118235405</c:v>
                </c:pt>
                <c:pt idx="5">
                  <c:v>112587540</c:v>
                </c:pt>
                <c:pt idx="7">
                  <c:v>89722687</c:v>
                </c:pt>
                <c:pt idx="9">
                  <c:v>147588395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33CC"/>
            </a:solidFill>
            <a:effectLst>
              <a:outerShdw blurRad="40000" dist="23000" dir="5400000" rotWithShape="0">
                <a:srgbClr val="FF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h="25400"/>
            </a:sp3d>
          </c:spPr>
          <c:dLbls>
            <c:dLbl>
              <c:idx val="1"/>
              <c:layout>
                <c:manualLayout>
                  <c:x val="5.6074766355140193E-2"/>
                  <c:y val="3.5714285714285712E-2"/>
                </c:manualLayout>
              </c:layout>
              <c:showVal val="1"/>
            </c:dLbl>
            <c:dLbl>
              <c:idx val="9"/>
              <c:layout>
                <c:manualLayout>
                  <c:x val="6.530523962282511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Val val="1"/>
          </c:dLbls>
          <c:cat>
            <c:strRef>
              <c:f>Sayfa1!$A$2:$A$11</c:f>
              <c:strCache>
                <c:ptCount val="10"/>
                <c:pt idx="1">
                  <c:v>Kapı Hasılatı           </c:v>
                </c:pt>
                <c:pt idx="3">
                  <c:v>Sponsorluk Ve     Reklam Geliri     </c:v>
                </c:pt>
                <c:pt idx="5">
                  <c:v>Yayın Geliri       </c:v>
                </c:pt>
                <c:pt idx="7">
                  <c:v>Ticari Gelirler      </c:v>
                </c:pt>
                <c:pt idx="9">
                  <c:v>Diğer Gelirler      </c:v>
                </c:pt>
              </c:strCache>
            </c:strRef>
          </c:cat>
          <c:val>
            <c:numRef>
              <c:f>Sayfa1!$D$2:$D$11</c:f>
              <c:numCache>
                <c:formatCode>#,##0</c:formatCode>
                <c:ptCount val="10"/>
                <c:pt idx="1">
                  <c:v>90623596</c:v>
                </c:pt>
                <c:pt idx="3">
                  <c:v>159022847</c:v>
                </c:pt>
                <c:pt idx="5">
                  <c:v>176768744</c:v>
                </c:pt>
                <c:pt idx="7">
                  <c:v>109776120</c:v>
                </c:pt>
                <c:pt idx="9">
                  <c:v>127238623</c:v>
                </c:pt>
              </c:numCache>
            </c:numRef>
          </c:val>
        </c:ser>
        <c:axId val="94119040"/>
        <c:axId val="94216192"/>
      </c:barChart>
      <c:catAx>
        <c:axId val="94119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4216192"/>
        <c:crosses val="autoZero"/>
        <c:auto val="1"/>
        <c:lblAlgn val="ctr"/>
        <c:lblOffset val="100"/>
      </c:catAx>
      <c:valAx>
        <c:axId val="94216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4119040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5000"/>
          </a:blip>
          <a:srcRect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9923228346456707"/>
          <c:y val="0.40520670601927278"/>
          <c:w val="9.1508457276173807E-2"/>
          <c:h val="0.16295521981190444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tr-TR"/>
        </a:p>
      </c:txPr>
    </c:legend>
    <c:plotVisOnly val="1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>
        <c:manualLayout>
          <c:layoutTarget val="inner"/>
          <c:xMode val="edge"/>
          <c:yMode val="edge"/>
          <c:x val="0.15751032857004046"/>
          <c:y val="1.7847439431354389E-2"/>
          <c:w val="0.74225126373092254"/>
          <c:h val="0.93844870892011611"/>
        </c:manualLayout>
      </c:layout>
      <c:bar3D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2.3148148148148147E-2"/>
                  <c:y val="-4.3650793650793704E-2"/>
                </c:manualLayout>
              </c:layout>
              <c:showVal val="1"/>
            </c:dLbl>
            <c:dLbl>
              <c:idx val="1"/>
              <c:layout>
                <c:manualLayout>
                  <c:x val="-3.4722222222222224E-2"/>
                  <c:y val="-3.96825396825396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Val val="1"/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_-* #,##0\ _Y_T_L_-;\-* #,##0\ _Y_T_L_-;_-* "-"??\ _Y_T_L_-;_-@_-</c:formatCode>
                <c:ptCount val="1"/>
                <c:pt idx="0">
                  <c:v>41761999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2008</c:v>
                </c:pt>
              </c:strCache>
            </c:strRef>
          </c:tx>
          <c:dLbls>
            <c:dLbl>
              <c:idx val="0"/>
              <c:layout>
                <c:manualLayout>
                  <c:x val="-3.3950617283950615E-2"/>
                  <c:y val="-2.2165669493983936E-2"/>
                </c:manualLayout>
              </c:layout>
              <c:showVal val="1"/>
            </c:dLbl>
            <c:dLbl>
              <c:idx val="1"/>
              <c:layout>
                <c:manualLayout>
                  <c:x val="-3.9351851851851853E-2"/>
                  <c:y val="-2.1966595838277939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tr-TR"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_-* #,##0\ _Y_T_L_-;\-* #,##0\ _Y_T_L_-;_-* "-"??\ _Y_T_L_-;_-@_-</c:formatCode>
                <c:ptCount val="1"/>
                <c:pt idx="0">
                  <c:v>3116746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8580246913580292E-3"/>
                  <c:y val="-1.916056317738348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1547098374423599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tr-TR"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Sayfa1!$D$2</c:f>
              <c:numCache>
                <c:formatCode>_-* #,##0\ _Y_T_L_-;\-* #,##0\ _Y_T_L_-;_-* "-"??\ _Y_T_L_-;_-@_-</c:formatCode>
                <c:ptCount val="1"/>
                <c:pt idx="0">
                  <c:v>-13254941</c:v>
                </c:pt>
              </c:numCache>
            </c:numRef>
          </c:val>
        </c:ser>
        <c:shape val="cylinder"/>
        <c:axId val="93896064"/>
        <c:axId val="96339072"/>
        <c:axId val="0"/>
      </c:bar3DChart>
      <c:catAx>
        <c:axId val="93896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6339072"/>
        <c:crosses val="autoZero"/>
        <c:auto val="1"/>
        <c:lblAlgn val="ctr"/>
        <c:lblOffset val="100"/>
      </c:catAx>
      <c:valAx>
        <c:axId val="96339072"/>
        <c:scaling>
          <c:orientation val="minMax"/>
        </c:scaling>
        <c:axPos val="l"/>
        <c:majorGridlines/>
        <c:numFmt formatCode="_-* #,##0\ _Y_T_L_-;\-* #,##0\ _Y_T_L_-;_-* &quot;-&quot;??\ _Y_T_L_-;_-@_-" sourceLinked="1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9389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768907358802996"/>
          <c:y val="0.38889557868678998"/>
          <c:w val="9.3051667152717746E-2"/>
          <c:h val="0.18292438537389877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tr-TR"/>
        </a:p>
      </c:txPr>
    </c:legend>
    <c:plotVisOnly val="1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2.3148148148148147E-2"/>
                  <c:y val="-4.3650793650793704E-2"/>
                </c:manualLayout>
              </c:layout>
              <c:showVal val="1"/>
            </c:dLbl>
            <c:dLbl>
              <c:idx val="1"/>
              <c:layout>
                <c:manualLayout>
                  <c:x val="-3.4722222222222224E-2"/>
                  <c:y val="-3.96825396825396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tr-TR"/>
              </a:p>
            </c:txPr>
            <c:showVal val="1"/>
          </c:dLbls>
          <c:cat>
            <c:strRef>
              <c:f>Sayfa1!$A$2</c:f>
              <c:strCache>
                <c:ptCount val="1"/>
                <c:pt idx="0">
                  <c:v>Yılsonu Zarar</c:v>
                </c:pt>
              </c:strCache>
            </c:strRef>
          </c:cat>
          <c:val>
            <c:numRef>
              <c:f>Sayfa1!$B$2</c:f>
              <c:numCache>
                <c:formatCode>_-* #,##0\ _Y_T_L_-;\-* #,##0\ _Y_T_L_-;_-* "-"??\ _Y_T_L_-;_-@_-</c:formatCode>
                <c:ptCount val="1"/>
                <c:pt idx="0">
                  <c:v>-31450149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33CC"/>
            </a:solidFill>
          </c:spPr>
          <c:dLbls>
            <c:dLbl>
              <c:idx val="0"/>
              <c:layout>
                <c:manualLayout>
                  <c:x val="-2.3148148148148147E-3"/>
                  <c:y val="-6.3492063492063502E-2"/>
                </c:manualLayout>
              </c:layout>
              <c:showVal val="1"/>
            </c:dLbl>
            <c:dLbl>
              <c:idx val="1"/>
              <c:layout>
                <c:manualLayout>
                  <c:x val="-3.9351851851851853E-2"/>
                  <c:y val="-7.9365079365079413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tr-TR" sz="1400" b="1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tr-TR"/>
              </a:p>
            </c:txPr>
            <c:showVal val="1"/>
          </c:dLbls>
          <c:cat>
            <c:strRef>
              <c:f>Sayfa1!$A$2</c:f>
              <c:strCache>
                <c:ptCount val="1"/>
                <c:pt idx="0">
                  <c:v>Yılsonu Zarar</c:v>
                </c:pt>
              </c:strCache>
            </c:strRef>
          </c:cat>
          <c:val>
            <c:numRef>
              <c:f>Sayfa1!$C$2</c:f>
              <c:numCache>
                <c:formatCode>_-* #,##0\ _Y_T_L_-;\-* #,##0\ _Y_T_L_-;_-* "-"??\ _Y_T_L_-;_-@_-</c:formatCode>
                <c:ptCount val="1"/>
                <c:pt idx="0">
                  <c:v>-129402468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888888888889089E-2"/>
                  <c:y val="-3.96825396825396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1904761904761921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tr-TR" sz="1400" b="1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tr-TR"/>
              </a:p>
            </c:txPr>
            <c:showVal val="1"/>
          </c:dLbls>
          <c:cat>
            <c:strRef>
              <c:f>Sayfa1!$A$2</c:f>
              <c:strCache>
                <c:ptCount val="1"/>
                <c:pt idx="0">
                  <c:v>Yılsonu Zarar</c:v>
                </c:pt>
              </c:strCache>
            </c:strRef>
          </c:cat>
          <c:val>
            <c:numRef>
              <c:f>Sayfa1!$D$2</c:f>
              <c:numCache>
                <c:formatCode>_-* #,##0\ _Y_T_L_-;\-* #,##0\ _Y_T_L_-;_-* "-"??\ _Y_T_L_-;_-@_-</c:formatCode>
                <c:ptCount val="1"/>
                <c:pt idx="0">
                  <c:v>-153877229</c:v>
                </c:pt>
              </c:numCache>
            </c:numRef>
          </c:val>
        </c:ser>
        <c:shape val="cylinder"/>
        <c:axId val="96373760"/>
        <c:axId val="96379648"/>
        <c:axId val="0"/>
      </c:bar3DChart>
      <c:catAx>
        <c:axId val="96373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6379648"/>
        <c:crosses val="autoZero"/>
        <c:auto val="1"/>
        <c:lblAlgn val="ctr"/>
        <c:lblOffset val="100"/>
      </c:catAx>
      <c:valAx>
        <c:axId val="96379648"/>
        <c:scaling>
          <c:orientation val="minMax"/>
        </c:scaling>
        <c:axPos val="l"/>
        <c:majorGridlines/>
        <c:numFmt formatCode="_-* #,##0\ _Y_T_L_-;\-* #,##0\ _Y_T_L_-;_-* &quot;-&quot;??\ _Y_T_L_-;_-@_-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6373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tr-TR"/>
        </a:p>
      </c:txPr>
    </c:legend>
    <c:plotVisOnly val="1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679F1-CACC-47D8-8A1E-E66095795F7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BC3D53F-1218-4A66-9781-02EF817323F6}">
      <dgm:prSet phldrT="[Metin]" custT="1"/>
      <dgm:spPr>
        <a:gradFill flip="none" rotWithShape="1">
          <a:gsLst>
            <a:gs pos="100000">
              <a:srgbClr val="FF0000">
                <a:alpha val="4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r-TR" sz="1800" dirty="0" smtClean="0">
              <a:solidFill>
                <a:schemeClr val="tx1"/>
              </a:solidFill>
            </a:rPr>
            <a:t>Kulüplerle paylaşarak kriterleri belirleyin</a:t>
          </a:r>
          <a:endParaRPr lang="tr-TR" sz="1800" dirty="0">
            <a:solidFill>
              <a:schemeClr val="tx1"/>
            </a:solidFill>
          </a:endParaRPr>
        </a:p>
      </dgm:t>
    </dgm:pt>
    <dgm:pt modelId="{31B64DF7-71CE-4BF3-8C0A-2FAA0D047CC4}" type="parTrans" cxnId="{F0F1C1AB-7886-4811-B283-093D999542C5}">
      <dgm:prSet/>
      <dgm:spPr/>
      <dgm:t>
        <a:bodyPr/>
        <a:lstStyle/>
        <a:p>
          <a:endParaRPr lang="tr-TR"/>
        </a:p>
      </dgm:t>
    </dgm:pt>
    <dgm:pt modelId="{D9FAF929-5EEA-4585-9C70-F02AECB8B572}" type="sibTrans" cxnId="{F0F1C1AB-7886-4811-B283-093D999542C5}">
      <dgm:prSet/>
      <dgm:spPr>
        <a:ln w="34925"/>
      </dgm:spPr>
      <dgm:t>
        <a:bodyPr/>
        <a:lstStyle/>
        <a:p>
          <a:endParaRPr lang="tr-TR" dirty="0"/>
        </a:p>
      </dgm:t>
    </dgm:pt>
    <dgm:pt modelId="{644106F2-1FEE-422D-A119-0A0E37397E6C}">
      <dgm:prSet phldrT="[Metin]" custT="1"/>
      <dgm:spPr>
        <a:gradFill flip="none" rotWithShape="1">
          <a:gsLst>
            <a:gs pos="100000">
              <a:srgbClr val="FF0000">
                <a:alpha val="4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r-TR" sz="1800" dirty="0" smtClean="0">
              <a:solidFill>
                <a:schemeClr val="tx1"/>
              </a:solidFill>
            </a:rPr>
            <a:t>Sistemin oturması için bir geçiş süreci belirleyin</a:t>
          </a:r>
        </a:p>
      </dgm:t>
    </dgm:pt>
    <dgm:pt modelId="{3D419191-4803-4832-B707-C6C53CF9098C}" type="parTrans" cxnId="{F4365EA6-B6D6-4CBF-AE13-828A6653FBB0}">
      <dgm:prSet/>
      <dgm:spPr/>
      <dgm:t>
        <a:bodyPr/>
        <a:lstStyle/>
        <a:p>
          <a:endParaRPr lang="tr-TR"/>
        </a:p>
      </dgm:t>
    </dgm:pt>
    <dgm:pt modelId="{E3843E2B-5B3B-435E-8229-2072413E4CCB}" type="sibTrans" cxnId="{F4365EA6-B6D6-4CBF-AE13-828A6653FBB0}">
      <dgm:prSet/>
      <dgm:spPr>
        <a:ln w="34925"/>
      </dgm:spPr>
      <dgm:t>
        <a:bodyPr/>
        <a:lstStyle/>
        <a:p>
          <a:endParaRPr lang="tr-TR" dirty="0"/>
        </a:p>
      </dgm:t>
    </dgm:pt>
    <dgm:pt modelId="{22A823E4-44CE-4FCB-B2E8-87C932137E43}">
      <dgm:prSet phldrT="[Metin]" custT="1"/>
      <dgm:spPr>
        <a:gradFill flip="none" rotWithShape="1">
          <a:gsLst>
            <a:gs pos="100000">
              <a:srgbClr val="FF0000">
                <a:alpha val="4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r-TR" sz="1800" dirty="0" smtClean="0">
              <a:solidFill>
                <a:schemeClr val="tx1"/>
              </a:solidFill>
            </a:rPr>
            <a:t>Ceza vermeden önce kulüpleri uyarın</a:t>
          </a:r>
        </a:p>
      </dgm:t>
    </dgm:pt>
    <dgm:pt modelId="{9993DEEB-7F23-472F-A98A-F64F92A3454B}" type="parTrans" cxnId="{B965210C-C829-48EE-8D93-4A137562B8CB}">
      <dgm:prSet/>
      <dgm:spPr/>
      <dgm:t>
        <a:bodyPr/>
        <a:lstStyle/>
        <a:p>
          <a:endParaRPr lang="tr-TR"/>
        </a:p>
      </dgm:t>
    </dgm:pt>
    <dgm:pt modelId="{0886E772-BC4E-488F-AB69-65A0F9E427F5}" type="sibTrans" cxnId="{B965210C-C829-48EE-8D93-4A137562B8CB}">
      <dgm:prSet/>
      <dgm:spPr>
        <a:ln w="34925"/>
      </dgm:spPr>
      <dgm:t>
        <a:bodyPr/>
        <a:lstStyle/>
        <a:p>
          <a:endParaRPr lang="tr-TR" dirty="0"/>
        </a:p>
      </dgm:t>
    </dgm:pt>
    <dgm:pt modelId="{9842EAA5-0084-4F18-A827-CCEE530BF6BC}">
      <dgm:prSet phldrT="[Metin]" custT="1"/>
      <dgm:spPr>
        <a:gradFill flip="none" rotWithShape="1">
          <a:gsLst>
            <a:gs pos="100000">
              <a:srgbClr val="FF0000">
                <a:alpha val="4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r-TR" sz="1800" dirty="0" smtClean="0">
              <a:solidFill>
                <a:schemeClr val="tx1"/>
              </a:solidFill>
            </a:rPr>
            <a:t>Şeffaf olun, Sistemi medya dahil herkesle paylaşın</a:t>
          </a:r>
        </a:p>
      </dgm:t>
    </dgm:pt>
    <dgm:pt modelId="{4B0A2E07-111D-4F10-B2F4-D94CDD38FC4D}" type="parTrans" cxnId="{D10EAAEE-D511-4FBE-9C7E-368AED28034D}">
      <dgm:prSet/>
      <dgm:spPr/>
      <dgm:t>
        <a:bodyPr/>
        <a:lstStyle/>
        <a:p>
          <a:endParaRPr lang="tr-TR"/>
        </a:p>
      </dgm:t>
    </dgm:pt>
    <dgm:pt modelId="{6C66AFF2-3AC0-46D5-AD82-F67EF4F8D693}" type="sibTrans" cxnId="{D10EAAEE-D511-4FBE-9C7E-368AED28034D}">
      <dgm:prSet/>
      <dgm:spPr>
        <a:solidFill>
          <a:schemeClr val="tx1"/>
        </a:solidFill>
        <a:ln w="34925">
          <a:noFill/>
        </a:ln>
      </dgm:spPr>
      <dgm:t>
        <a:bodyPr/>
        <a:lstStyle/>
        <a:p>
          <a:endParaRPr lang="tr-TR" dirty="0"/>
        </a:p>
      </dgm:t>
    </dgm:pt>
    <dgm:pt modelId="{0D9C0FB6-B191-4346-8C4E-CCDB7A17CA8F}">
      <dgm:prSet phldrT="[Metin]" custT="1"/>
      <dgm:spPr>
        <a:gradFill flip="none" rotWithShape="1">
          <a:gsLst>
            <a:gs pos="100000">
              <a:srgbClr val="FF0000">
                <a:alpha val="4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r-TR" sz="1800" dirty="0" smtClean="0">
              <a:solidFill>
                <a:schemeClr val="tx1"/>
              </a:solidFill>
            </a:rPr>
            <a:t>Kriterleri liglere göre belirleyin</a:t>
          </a:r>
        </a:p>
      </dgm:t>
    </dgm:pt>
    <dgm:pt modelId="{553E898C-BDE3-4C61-B4CF-00A86DBCAD4D}" type="parTrans" cxnId="{8F729854-4BB2-44FC-A8E0-180D1BBFE182}">
      <dgm:prSet/>
      <dgm:spPr/>
      <dgm:t>
        <a:bodyPr/>
        <a:lstStyle/>
        <a:p>
          <a:endParaRPr lang="tr-TR"/>
        </a:p>
      </dgm:t>
    </dgm:pt>
    <dgm:pt modelId="{E0B51609-6456-46BC-9DF4-4203A6ADDDA7}" type="sibTrans" cxnId="{8F729854-4BB2-44FC-A8E0-180D1BBFE182}">
      <dgm:prSet/>
      <dgm:spPr>
        <a:ln w="34925"/>
      </dgm:spPr>
      <dgm:t>
        <a:bodyPr/>
        <a:lstStyle/>
        <a:p>
          <a:endParaRPr lang="tr-TR" dirty="0"/>
        </a:p>
      </dgm:t>
    </dgm:pt>
    <dgm:pt modelId="{4314D982-2EB5-4189-A519-B7389FD3776D}" type="pres">
      <dgm:prSet presAssocID="{767679F1-CACC-47D8-8A1E-E66095795F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7CF958E-DEFB-4F73-8C0C-0D8847E0234D}" type="pres">
      <dgm:prSet presAssocID="{0BC3D53F-1218-4A66-9781-02EF817323F6}" presName="node" presStyleLbl="node1" presStyleIdx="0" presStyleCnt="5" custScaleX="112096" custRadScaleRad="99326" custRadScaleInc="97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2ACF0E-C316-44F5-8F6F-F34EE46EB984}" type="pres">
      <dgm:prSet presAssocID="{0BC3D53F-1218-4A66-9781-02EF817323F6}" presName="spNode" presStyleCnt="0"/>
      <dgm:spPr/>
    </dgm:pt>
    <dgm:pt modelId="{4B46E594-C165-4D30-AAFD-F963AE59B4F9}" type="pres">
      <dgm:prSet presAssocID="{D9FAF929-5EEA-4585-9C70-F02AECB8B572}" presName="sibTrans" presStyleLbl="sibTrans1D1" presStyleIdx="0" presStyleCnt="5"/>
      <dgm:spPr/>
      <dgm:t>
        <a:bodyPr/>
        <a:lstStyle/>
        <a:p>
          <a:endParaRPr lang="tr-TR"/>
        </a:p>
      </dgm:t>
    </dgm:pt>
    <dgm:pt modelId="{6F884D16-5CE3-48BB-A65E-2A94F26C4A61}" type="pres">
      <dgm:prSet presAssocID="{644106F2-1FEE-422D-A119-0A0E37397E6C}" presName="node" presStyleLbl="node1" presStyleIdx="1" presStyleCnt="5" custScaleX="120606" custRadScaleRad="112383" custRadScaleInc="-158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62090D-E0CB-41A4-BA8C-D662B99D6643}" type="pres">
      <dgm:prSet presAssocID="{644106F2-1FEE-422D-A119-0A0E37397E6C}" presName="spNode" presStyleCnt="0"/>
      <dgm:spPr/>
    </dgm:pt>
    <dgm:pt modelId="{D3677D1E-1969-4693-B7E6-72B22D157B7D}" type="pres">
      <dgm:prSet presAssocID="{E3843E2B-5B3B-435E-8229-2072413E4CCB}" presName="sibTrans" presStyleLbl="sibTrans1D1" presStyleIdx="1" presStyleCnt="5"/>
      <dgm:spPr/>
      <dgm:t>
        <a:bodyPr/>
        <a:lstStyle/>
        <a:p>
          <a:endParaRPr lang="tr-TR"/>
        </a:p>
      </dgm:t>
    </dgm:pt>
    <dgm:pt modelId="{81D12F56-C21E-44C2-B701-D94D62FB4A80}" type="pres">
      <dgm:prSet presAssocID="{22A823E4-44CE-4FCB-B2E8-87C932137E43}" presName="node" presStyleLbl="node1" presStyleIdx="2" presStyleCnt="5" custScaleX="128366" custRadScaleRad="116980" custRadScaleInc="-817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CFA233-5783-4AB9-B0E5-E1E9E5DD7428}" type="pres">
      <dgm:prSet presAssocID="{22A823E4-44CE-4FCB-B2E8-87C932137E43}" presName="spNode" presStyleCnt="0"/>
      <dgm:spPr/>
    </dgm:pt>
    <dgm:pt modelId="{424A6F6B-B6A0-416A-AEA0-260F90E8C9F8}" type="pres">
      <dgm:prSet presAssocID="{0886E772-BC4E-488F-AB69-65A0F9E427F5}" presName="sibTrans" presStyleLbl="sibTrans1D1" presStyleIdx="2" presStyleCnt="5"/>
      <dgm:spPr/>
      <dgm:t>
        <a:bodyPr/>
        <a:lstStyle/>
        <a:p>
          <a:endParaRPr lang="tr-TR"/>
        </a:p>
      </dgm:t>
    </dgm:pt>
    <dgm:pt modelId="{79E504B3-5656-4DF1-B0E9-B6D406C898B7}" type="pres">
      <dgm:prSet presAssocID="{9842EAA5-0084-4F18-A827-CCEE530BF6BC}" presName="node" presStyleLbl="node1" presStyleIdx="3" presStyleCnt="5" custScaleX="126442" custRadScaleRad="115408" custRadScaleInc="795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E5B144-B7C9-4A2E-9F45-B091B97A5286}" type="pres">
      <dgm:prSet presAssocID="{9842EAA5-0084-4F18-A827-CCEE530BF6BC}" presName="spNode" presStyleCnt="0"/>
      <dgm:spPr/>
    </dgm:pt>
    <dgm:pt modelId="{899C35AE-FF5A-45C3-A54D-1FC4FDAD4635}" type="pres">
      <dgm:prSet presAssocID="{6C66AFF2-3AC0-46D5-AD82-F67EF4F8D693}" presName="sibTrans" presStyleLbl="sibTrans1D1" presStyleIdx="3" presStyleCnt="5"/>
      <dgm:spPr/>
      <dgm:t>
        <a:bodyPr/>
        <a:lstStyle/>
        <a:p>
          <a:endParaRPr lang="tr-TR"/>
        </a:p>
      </dgm:t>
    </dgm:pt>
    <dgm:pt modelId="{F4DF778F-03A1-4439-B6A7-6463EE1B1FE1}" type="pres">
      <dgm:prSet presAssocID="{0D9C0FB6-B191-4346-8C4E-CCDB7A17CA8F}" presName="node" presStyleLbl="node1" presStyleIdx="4" presStyleCnt="5" custRadScaleRad="110925" custRadScaleInc="255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44B3B8-B021-4593-8CA3-C2613AD8F98B}" type="pres">
      <dgm:prSet presAssocID="{0D9C0FB6-B191-4346-8C4E-CCDB7A17CA8F}" presName="spNode" presStyleCnt="0"/>
      <dgm:spPr/>
    </dgm:pt>
    <dgm:pt modelId="{06DD39CA-DCCF-4258-BC3D-D9077A219680}" type="pres">
      <dgm:prSet presAssocID="{E0B51609-6456-46BC-9DF4-4203A6ADDDA7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60703302-1B4F-4EDE-A6C0-578A7006D9B5}" type="presOf" srcId="{644106F2-1FEE-422D-A119-0A0E37397E6C}" destId="{6F884D16-5CE3-48BB-A65E-2A94F26C4A61}" srcOrd="0" destOrd="0" presId="urn:microsoft.com/office/officeart/2005/8/layout/cycle5"/>
    <dgm:cxn modelId="{59D95B06-0673-40B5-B951-D3A25227C981}" type="presOf" srcId="{0886E772-BC4E-488F-AB69-65A0F9E427F5}" destId="{424A6F6B-B6A0-416A-AEA0-260F90E8C9F8}" srcOrd="0" destOrd="0" presId="urn:microsoft.com/office/officeart/2005/8/layout/cycle5"/>
    <dgm:cxn modelId="{897688A0-31AD-4ABF-9C87-D314512620B0}" type="presOf" srcId="{D9FAF929-5EEA-4585-9C70-F02AECB8B572}" destId="{4B46E594-C165-4D30-AAFD-F963AE59B4F9}" srcOrd="0" destOrd="0" presId="urn:microsoft.com/office/officeart/2005/8/layout/cycle5"/>
    <dgm:cxn modelId="{866B203D-E0D5-49F9-BEED-F67518EC277A}" type="presOf" srcId="{E0B51609-6456-46BC-9DF4-4203A6ADDDA7}" destId="{06DD39CA-DCCF-4258-BC3D-D9077A219680}" srcOrd="0" destOrd="0" presId="urn:microsoft.com/office/officeart/2005/8/layout/cycle5"/>
    <dgm:cxn modelId="{B1CE7F56-A887-4363-828B-58DD1309D653}" type="presOf" srcId="{0BC3D53F-1218-4A66-9781-02EF817323F6}" destId="{57CF958E-DEFB-4F73-8C0C-0D8847E0234D}" srcOrd="0" destOrd="0" presId="urn:microsoft.com/office/officeart/2005/8/layout/cycle5"/>
    <dgm:cxn modelId="{0948FA15-D134-4E85-9C92-15372AE4F728}" type="presOf" srcId="{22A823E4-44CE-4FCB-B2E8-87C932137E43}" destId="{81D12F56-C21E-44C2-B701-D94D62FB4A80}" srcOrd="0" destOrd="0" presId="urn:microsoft.com/office/officeart/2005/8/layout/cycle5"/>
    <dgm:cxn modelId="{41805CC0-E370-42D5-8689-FF29A266DB43}" type="presOf" srcId="{E3843E2B-5B3B-435E-8229-2072413E4CCB}" destId="{D3677D1E-1969-4693-B7E6-72B22D157B7D}" srcOrd="0" destOrd="0" presId="urn:microsoft.com/office/officeart/2005/8/layout/cycle5"/>
    <dgm:cxn modelId="{72CF830F-04E8-4236-B37E-52830B7BA55C}" type="presOf" srcId="{6C66AFF2-3AC0-46D5-AD82-F67EF4F8D693}" destId="{899C35AE-FF5A-45C3-A54D-1FC4FDAD4635}" srcOrd="0" destOrd="0" presId="urn:microsoft.com/office/officeart/2005/8/layout/cycle5"/>
    <dgm:cxn modelId="{F0F1C1AB-7886-4811-B283-093D999542C5}" srcId="{767679F1-CACC-47D8-8A1E-E66095795F71}" destId="{0BC3D53F-1218-4A66-9781-02EF817323F6}" srcOrd="0" destOrd="0" parTransId="{31B64DF7-71CE-4BF3-8C0A-2FAA0D047CC4}" sibTransId="{D9FAF929-5EEA-4585-9C70-F02AECB8B572}"/>
    <dgm:cxn modelId="{B965210C-C829-48EE-8D93-4A137562B8CB}" srcId="{767679F1-CACC-47D8-8A1E-E66095795F71}" destId="{22A823E4-44CE-4FCB-B2E8-87C932137E43}" srcOrd="2" destOrd="0" parTransId="{9993DEEB-7F23-472F-A98A-F64F92A3454B}" sibTransId="{0886E772-BC4E-488F-AB69-65A0F9E427F5}"/>
    <dgm:cxn modelId="{F4365EA6-B6D6-4CBF-AE13-828A6653FBB0}" srcId="{767679F1-CACC-47D8-8A1E-E66095795F71}" destId="{644106F2-1FEE-422D-A119-0A0E37397E6C}" srcOrd="1" destOrd="0" parTransId="{3D419191-4803-4832-B707-C6C53CF9098C}" sibTransId="{E3843E2B-5B3B-435E-8229-2072413E4CCB}"/>
    <dgm:cxn modelId="{452C0A84-8E30-4D93-BEE2-D3F9F23B57E8}" type="presOf" srcId="{0D9C0FB6-B191-4346-8C4E-CCDB7A17CA8F}" destId="{F4DF778F-03A1-4439-B6A7-6463EE1B1FE1}" srcOrd="0" destOrd="0" presId="urn:microsoft.com/office/officeart/2005/8/layout/cycle5"/>
    <dgm:cxn modelId="{4E0BDC01-EB5F-44A4-BEA8-066CE2FB237E}" type="presOf" srcId="{9842EAA5-0084-4F18-A827-CCEE530BF6BC}" destId="{79E504B3-5656-4DF1-B0E9-B6D406C898B7}" srcOrd="0" destOrd="0" presId="urn:microsoft.com/office/officeart/2005/8/layout/cycle5"/>
    <dgm:cxn modelId="{D10EAAEE-D511-4FBE-9C7E-368AED28034D}" srcId="{767679F1-CACC-47D8-8A1E-E66095795F71}" destId="{9842EAA5-0084-4F18-A827-CCEE530BF6BC}" srcOrd="3" destOrd="0" parTransId="{4B0A2E07-111D-4F10-B2F4-D94CDD38FC4D}" sibTransId="{6C66AFF2-3AC0-46D5-AD82-F67EF4F8D693}"/>
    <dgm:cxn modelId="{8F729854-4BB2-44FC-A8E0-180D1BBFE182}" srcId="{767679F1-CACC-47D8-8A1E-E66095795F71}" destId="{0D9C0FB6-B191-4346-8C4E-CCDB7A17CA8F}" srcOrd="4" destOrd="0" parTransId="{553E898C-BDE3-4C61-B4CF-00A86DBCAD4D}" sibTransId="{E0B51609-6456-46BC-9DF4-4203A6ADDDA7}"/>
    <dgm:cxn modelId="{FE0C81D2-9027-49B1-BB58-EA0214EDFD56}" type="presOf" srcId="{767679F1-CACC-47D8-8A1E-E66095795F71}" destId="{4314D982-2EB5-4189-A519-B7389FD3776D}" srcOrd="0" destOrd="0" presId="urn:microsoft.com/office/officeart/2005/8/layout/cycle5"/>
    <dgm:cxn modelId="{1BC8315E-72B8-48A2-A450-6D787FC5D69A}" type="presParOf" srcId="{4314D982-2EB5-4189-A519-B7389FD3776D}" destId="{57CF958E-DEFB-4F73-8C0C-0D8847E0234D}" srcOrd="0" destOrd="0" presId="urn:microsoft.com/office/officeart/2005/8/layout/cycle5"/>
    <dgm:cxn modelId="{4DF587BD-2DD3-4C04-B2E6-85CD53BFC76E}" type="presParOf" srcId="{4314D982-2EB5-4189-A519-B7389FD3776D}" destId="{7D2ACF0E-C316-44F5-8F6F-F34EE46EB984}" srcOrd="1" destOrd="0" presId="urn:microsoft.com/office/officeart/2005/8/layout/cycle5"/>
    <dgm:cxn modelId="{F9805687-907A-46ED-86C6-EB753FF4E991}" type="presParOf" srcId="{4314D982-2EB5-4189-A519-B7389FD3776D}" destId="{4B46E594-C165-4D30-AAFD-F963AE59B4F9}" srcOrd="2" destOrd="0" presId="urn:microsoft.com/office/officeart/2005/8/layout/cycle5"/>
    <dgm:cxn modelId="{C5A608A9-759D-4D0C-AB11-1B0FD330E6EA}" type="presParOf" srcId="{4314D982-2EB5-4189-A519-B7389FD3776D}" destId="{6F884D16-5CE3-48BB-A65E-2A94F26C4A61}" srcOrd="3" destOrd="0" presId="urn:microsoft.com/office/officeart/2005/8/layout/cycle5"/>
    <dgm:cxn modelId="{9BFAE073-E9B9-433E-BA09-F0019F70C21D}" type="presParOf" srcId="{4314D982-2EB5-4189-A519-B7389FD3776D}" destId="{9D62090D-E0CB-41A4-BA8C-D662B99D6643}" srcOrd="4" destOrd="0" presId="urn:microsoft.com/office/officeart/2005/8/layout/cycle5"/>
    <dgm:cxn modelId="{76CFCA9C-1A10-4060-8223-1E9ECD1E0619}" type="presParOf" srcId="{4314D982-2EB5-4189-A519-B7389FD3776D}" destId="{D3677D1E-1969-4693-B7E6-72B22D157B7D}" srcOrd="5" destOrd="0" presId="urn:microsoft.com/office/officeart/2005/8/layout/cycle5"/>
    <dgm:cxn modelId="{24F4A26F-624B-440E-8B9D-B0CDFB792A08}" type="presParOf" srcId="{4314D982-2EB5-4189-A519-B7389FD3776D}" destId="{81D12F56-C21E-44C2-B701-D94D62FB4A80}" srcOrd="6" destOrd="0" presId="urn:microsoft.com/office/officeart/2005/8/layout/cycle5"/>
    <dgm:cxn modelId="{FBA74E10-0723-452A-9E08-1C589EA6D65B}" type="presParOf" srcId="{4314D982-2EB5-4189-A519-B7389FD3776D}" destId="{37CFA233-5783-4AB9-B0E5-E1E9E5DD7428}" srcOrd="7" destOrd="0" presId="urn:microsoft.com/office/officeart/2005/8/layout/cycle5"/>
    <dgm:cxn modelId="{AD87E6BA-05EF-44F9-AEFA-3B62B5906F7C}" type="presParOf" srcId="{4314D982-2EB5-4189-A519-B7389FD3776D}" destId="{424A6F6B-B6A0-416A-AEA0-260F90E8C9F8}" srcOrd="8" destOrd="0" presId="urn:microsoft.com/office/officeart/2005/8/layout/cycle5"/>
    <dgm:cxn modelId="{3D2F3F0A-3CDF-4C71-BDF1-0BDC7F442DC3}" type="presParOf" srcId="{4314D982-2EB5-4189-A519-B7389FD3776D}" destId="{79E504B3-5656-4DF1-B0E9-B6D406C898B7}" srcOrd="9" destOrd="0" presId="urn:microsoft.com/office/officeart/2005/8/layout/cycle5"/>
    <dgm:cxn modelId="{5F22D978-BC32-4DDE-A88C-41E45F61AAEE}" type="presParOf" srcId="{4314D982-2EB5-4189-A519-B7389FD3776D}" destId="{9DE5B144-B7C9-4A2E-9F45-B091B97A5286}" srcOrd="10" destOrd="0" presId="urn:microsoft.com/office/officeart/2005/8/layout/cycle5"/>
    <dgm:cxn modelId="{4222FEEB-3E04-4694-998D-FE47CA34CCAA}" type="presParOf" srcId="{4314D982-2EB5-4189-A519-B7389FD3776D}" destId="{899C35AE-FF5A-45C3-A54D-1FC4FDAD4635}" srcOrd="11" destOrd="0" presId="urn:microsoft.com/office/officeart/2005/8/layout/cycle5"/>
    <dgm:cxn modelId="{529C752C-08D2-4753-9537-7A13DF0BE836}" type="presParOf" srcId="{4314D982-2EB5-4189-A519-B7389FD3776D}" destId="{F4DF778F-03A1-4439-B6A7-6463EE1B1FE1}" srcOrd="12" destOrd="0" presId="urn:microsoft.com/office/officeart/2005/8/layout/cycle5"/>
    <dgm:cxn modelId="{DCB115E2-1D1E-4B10-86EA-8AF224419A83}" type="presParOf" srcId="{4314D982-2EB5-4189-A519-B7389FD3776D}" destId="{0844B3B8-B021-4593-8CA3-C2613AD8F98B}" srcOrd="13" destOrd="0" presId="urn:microsoft.com/office/officeart/2005/8/layout/cycle5"/>
    <dgm:cxn modelId="{A39F8197-2E28-4682-A30B-867EEB39E7AB}" type="presParOf" srcId="{4314D982-2EB5-4189-A519-B7389FD3776D}" destId="{06DD39CA-DCCF-4258-BC3D-D9077A21968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CF958E-DEFB-4F73-8C0C-0D8847E0234D}">
      <dsp:nvSpPr>
        <dsp:cNvPr id="0" name=""/>
        <dsp:cNvSpPr/>
      </dsp:nvSpPr>
      <dsp:spPr>
        <a:xfrm>
          <a:off x="3456384" y="15781"/>
          <a:ext cx="1731024" cy="1003752"/>
        </a:xfrm>
        <a:prstGeom prst="roundRect">
          <a:avLst/>
        </a:prstGeom>
        <a:gradFill flip="none" rotWithShape="1">
          <a:gsLst>
            <a:gs pos="100000">
              <a:srgbClr val="FF0000">
                <a:alpha val="4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Kulüplerle paylaşarak kriterleri belirleyin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3456384" y="15781"/>
        <a:ext cx="1731024" cy="1003752"/>
      </dsp:txXfrm>
    </dsp:sp>
    <dsp:sp modelId="{4B46E594-C165-4D30-AAFD-F963AE59B4F9}">
      <dsp:nvSpPr>
        <dsp:cNvPr id="0" name=""/>
        <dsp:cNvSpPr/>
      </dsp:nvSpPr>
      <dsp:spPr>
        <a:xfrm>
          <a:off x="2778027" y="713999"/>
          <a:ext cx="4007856" cy="4007856"/>
        </a:xfrm>
        <a:custGeom>
          <a:avLst/>
          <a:gdLst/>
          <a:ahLst/>
          <a:cxnLst/>
          <a:rect l="0" t="0" r="0" b="0"/>
          <a:pathLst>
            <a:path>
              <a:moveTo>
                <a:pt x="2594878" y="89115"/>
              </a:moveTo>
              <a:arcTo wR="2003928" hR="2003928" stAng="17229078" swAng="1002124"/>
            </a:path>
          </a:pathLst>
        </a:custGeom>
        <a:noFill/>
        <a:ln w="349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84D16-5CE3-48BB-A65E-2A94F26C4A61}">
      <dsp:nvSpPr>
        <dsp:cNvPr id="0" name=""/>
        <dsp:cNvSpPr/>
      </dsp:nvSpPr>
      <dsp:spPr>
        <a:xfrm>
          <a:off x="5400607" y="1167904"/>
          <a:ext cx="1862438" cy="1003752"/>
        </a:xfrm>
        <a:prstGeom prst="roundRect">
          <a:avLst/>
        </a:prstGeom>
        <a:gradFill flip="none" rotWithShape="1">
          <a:gsLst>
            <a:gs pos="100000">
              <a:srgbClr val="FF0000">
                <a:alpha val="4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Sistemin oturması için bir geçiş süreci belirleyin</a:t>
          </a:r>
        </a:p>
      </dsp:txBody>
      <dsp:txXfrm>
        <a:off x="5400607" y="1167904"/>
        <a:ext cx="1862438" cy="1003752"/>
      </dsp:txXfrm>
    </dsp:sp>
    <dsp:sp modelId="{D3677D1E-1969-4693-B7E6-72B22D157B7D}">
      <dsp:nvSpPr>
        <dsp:cNvPr id="0" name=""/>
        <dsp:cNvSpPr/>
      </dsp:nvSpPr>
      <dsp:spPr>
        <a:xfrm>
          <a:off x="2530349" y="693576"/>
          <a:ext cx="4007856" cy="4007856"/>
        </a:xfrm>
        <a:custGeom>
          <a:avLst/>
          <a:gdLst/>
          <a:ahLst/>
          <a:cxnLst/>
          <a:rect l="0" t="0" r="0" b="0"/>
          <a:pathLst>
            <a:path>
              <a:moveTo>
                <a:pt x="3985338" y="1704360"/>
              </a:moveTo>
              <a:arcTo wR="2003928" hR="2003928" stAng="21084157" swAng="1219470"/>
            </a:path>
          </a:pathLst>
        </a:custGeom>
        <a:noFill/>
        <a:ln w="349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12F56-C21E-44C2-B701-D94D62FB4A80}">
      <dsp:nvSpPr>
        <dsp:cNvPr id="0" name=""/>
        <dsp:cNvSpPr/>
      </dsp:nvSpPr>
      <dsp:spPr>
        <a:xfrm>
          <a:off x="5184571" y="3328144"/>
          <a:ext cx="1982271" cy="1003752"/>
        </a:xfrm>
        <a:prstGeom prst="roundRect">
          <a:avLst/>
        </a:prstGeom>
        <a:gradFill flip="none" rotWithShape="1">
          <a:gsLst>
            <a:gs pos="100000">
              <a:srgbClr val="FF0000">
                <a:alpha val="4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Ceza vermeden önce kulüpleri uyarın</a:t>
          </a:r>
        </a:p>
      </dsp:txBody>
      <dsp:txXfrm>
        <a:off x="5184571" y="3328144"/>
        <a:ext cx="1982271" cy="1003752"/>
      </dsp:txXfrm>
    </dsp:sp>
    <dsp:sp modelId="{424A6F6B-B6A0-416A-AEA0-260F90E8C9F8}">
      <dsp:nvSpPr>
        <dsp:cNvPr id="0" name=""/>
        <dsp:cNvSpPr/>
      </dsp:nvSpPr>
      <dsp:spPr>
        <a:xfrm>
          <a:off x="2262374" y="939880"/>
          <a:ext cx="4007856" cy="4007856"/>
        </a:xfrm>
        <a:custGeom>
          <a:avLst/>
          <a:gdLst/>
          <a:ahLst/>
          <a:cxnLst/>
          <a:rect l="0" t="0" r="0" b="0"/>
          <a:pathLst>
            <a:path>
              <a:moveTo>
                <a:pt x="2994586" y="3745859"/>
              </a:moveTo>
              <a:arcTo wR="2003928" hR="2003928" stAng="3622354" swAng="3555306"/>
            </a:path>
          </a:pathLst>
        </a:custGeom>
        <a:noFill/>
        <a:ln w="349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504B3-5656-4DF1-B0E9-B6D406C898B7}">
      <dsp:nvSpPr>
        <dsp:cNvPr id="0" name=""/>
        <dsp:cNvSpPr/>
      </dsp:nvSpPr>
      <dsp:spPr>
        <a:xfrm>
          <a:off x="1368156" y="3328138"/>
          <a:ext cx="1952560" cy="1003752"/>
        </a:xfrm>
        <a:prstGeom prst="roundRect">
          <a:avLst/>
        </a:prstGeom>
        <a:gradFill flip="none" rotWithShape="1">
          <a:gsLst>
            <a:gs pos="100000">
              <a:srgbClr val="FF0000">
                <a:alpha val="4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Şeffaf olun, Sistemi medya dahil herkesle paylaşın</a:t>
          </a:r>
        </a:p>
      </dsp:txBody>
      <dsp:txXfrm>
        <a:off x="1368156" y="3328138"/>
        <a:ext cx="1952560" cy="1003752"/>
      </dsp:txXfrm>
    </dsp:sp>
    <dsp:sp modelId="{899C35AE-FF5A-45C3-A54D-1FC4FDAD4635}">
      <dsp:nvSpPr>
        <dsp:cNvPr id="0" name=""/>
        <dsp:cNvSpPr/>
      </dsp:nvSpPr>
      <dsp:spPr>
        <a:xfrm>
          <a:off x="1970525" y="673443"/>
          <a:ext cx="4007856" cy="4007856"/>
        </a:xfrm>
        <a:custGeom>
          <a:avLst/>
          <a:gdLst/>
          <a:ahLst/>
          <a:cxnLst/>
          <a:rect l="0" t="0" r="0" b="0"/>
          <a:pathLst>
            <a:path>
              <a:moveTo>
                <a:pt x="43239" y="2417965"/>
              </a:moveTo>
              <a:arcTo wR="2003928" hR="2003928" stAng="10084564" swAng="1299216"/>
            </a:path>
          </a:pathLst>
        </a:custGeom>
        <a:noFill/>
        <a:ln w="349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F778F-03A1-4439-B6A7-6463EE1B1FE1}">
      <dsp:nvSpPr>
        <dsp:cNvPr id="0" name=""/>
        <dsp:cNvSpPr/>
      </dsp:nvSpPr>
      <dsp:spPr>
        <a:xfrm>
          <a:off x="1440157" y="1095898"/>
          <a:ext cx="1544234" cy="1003752"/>
        </a:xfrm>
        <a:prstGeom prst="roundRect">
          <a:avLst/>
        </a:prstGeom>
        <a:gradFill flip="none" rotWithShape="1">
          <a:gsLst>
            <a:gs pos="100000">
              <a:srgbClr val="FF0000">
                <a:alpha val="4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Kriterleri liglere göre belirleyin</a:t>
          </a:r>
        </a:p>
      </dsp:txBody>
      <dsp:txXfrm>
        <a:off x="1440157" y="1095898"/>
        <a:ext cx="1544234" cy="1003752"/>
      </dsp:txXfrm>
    </dsp:sp>
    <dsp:sp modelId="{06DD39CA-DCCF-4258-BC3D-D9077A219680}">
      <dsp:nvSpPr>
        <dsp:cNvPr id="0" name=""/>
        <dsp:cNvSpPr/>
      </dsp:nvSpPr>
      <dsp:spPr>
        <a:xfrm>
          <a:off x="1778778" y="650403"/>
          <a:ext cx="4007856" cy="4007856"/>
        </a:xfrm>
        <a:custGeom>
          <a:avLst/>
          <a:gdLst/>
          <a:ahLst/>
          <a:cxnLst/>
          <a:rect l="0" t="0" r="0" b="0"/>
          <a:pathLst>
            <a:path>
              <a:moveTo>
                <a:pt x="909571" y="325205"/>
              </a:moveTo>
              <a:arcTo wR="2003928" hR="2003928" stAng="14213984" swAng="1072689"/>
            </a:path>
          </a:pathLst>
        </a:custGeom>
        <a:noFill/>
        <a:ln w="349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13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8" tIns="47629" rIns="95258" bIns="47629" numCol="1" anchor="t" anchorCtr="0" compatLnSpc="1">
            <a:prstTxWarp prst="textNoShape">
              <a:avLst/>
            </a:prstTxWarp>
          </a:bodyPr>
          <a:lstStyle>
            <a:lvl1pPr defTabSz="953146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70" y="1"/>
            <a:ext cx="294513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8" tIns="47629" rIns="95258" bIns="47629" numCol="1" anchor="t" anchorCtr="0" compatLnSpc="1">
            <a:prstTxWarp prst="textNoShape">
              <a:avLst/>
            </a:prstTxWarp>
          </a:bodyPr>
          <a:lstStyle>
            <a:lvl1pPr algn="r" defTabSz="953146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868"/>
            <a:ext cx="5438140" cy="44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8" tIns="47629" rIns="95258" bIns="47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170"/>
            <a:ext cx="2945136" cy="49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8" tIns="47629" rIns="95258" bIns="47629" numCol="1" anchor="b" anchorCtr="0" compatLnSpc="1">
            <a:prstTxWarp prst="textNoShape">
              <a:avLst/>
            </a:prstTxWarp>
          </a:bodyPr>
          <a:lstStyle>
            <a:lvl1pPr defTabSz="953146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70" y="9430170"/>
            <a:ext cx="2945136" cy="49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8" tIns="47629" rIns="95258" bIns="47629" numCol="1" anchor="b" anchorCtr="0" compatLnSpc="1">
            <a:prstTxWarp prst="textNoShape">
              <a:avLst/>
            </a:prstTxWarp>
          </a:bodyPr>
          <a:lstStyle>
            <a:lvl1pPr algn="r" defTabSz="953146">
              <a:defRPr sz="1300"/>
            </a:lvl1pPr>
          </a:lstStyle>
          <a:p>
            <a:pPr>
              <a:defRPr/>
            </a:pPr>
            <a:fld id="{54E5F682-F10A-4AD7-B1B2-50E5428CF3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133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D706D-3FC4-4E95-9FB6-86A116A50962}" type="slidenum">
              <a:rPr lang="tr-TR" smtClean="0"/>
              <a:pPr/>
              <a:t>1</a:t>
            </a:fld>
            <a:endParaRPr lang="tr-T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5A300-36CF-496D-8784-12DE7703AB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1FF5F-03D7-4B26-98C1-1EFAF90F32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A089-3B32-49F1-AACC-4A731CDBA7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8D77-04D2-47C2-B4A5-2DFF339945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286D-D410-404F-8CCF-D535DD1498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6FEFC-4CA7-4A76-9A38-72BFA42C9A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4BCE-AB91-4296-AE26-BC4C150EAA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C2F53-90C0-405C-94AE-C81D301B91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86BB-FC1D-46D8-A145-5D78AE4246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91BC-F53C-4C30-A5EB-86FAF3C3FD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1323-64BE-449D-B997-A6662DDAAA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7E52-B66C-4839-AC86-5A2914D559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2F49-3C17-4821-81AC-629DCA864F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BAFB-CF87-4FF8-BB7E-219D42EC0C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D56F-0864-46E5-AACE-ED46484FA1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ED5A-9D7B-433D-826F-6006025CC27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A50FF-775A-472D-A783-24F0D8F7EC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E7A1-B3AE-43AB-A261-0DD9FB1341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0C33-F83B-4BDA-9A76-CBB3A29C77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0D83B-33E9-43D8-AFCF-8A1F99E576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57E3-C6F5-41FA-90E1-4274326527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5CB9-EC2B-4FD8-B145-9219EA527F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19453-0B05-4DDD-87B7-2EB3AF4A2B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7488-A4DA-4968-B4FC-2B296B98E9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B06DCF-0C0C-4B7F-8801-B25DCEEAC1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31" name="Picture 7" descr="presentation_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F381A0-0E3A-4312-B3D3-ED2010493E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pic>
        <p:nvPicPr>
          <p:cNvPr id="3075" name="Picture 4" descr="presentation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Metin kutusu"/>
          <p:cNvSpPr txBox="1">
            <a:spLocks noChangeArrowheads="1"/>
          </p:cNvSpPr>
          <p:nvPr/>
        </p:nvSpPr>
        <p:spPr bwMode="auto">
          <a:xfrm>
            <a:off x="2571750" y="5072063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42938" y="4437063"/>
            <a:ext cx="8072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 ULUSAL KULÜP </a:t>
            </a:r>
            <a:r>
              <a:rPr lang="tr-TR" sz="2400" b="1" dirty="0">
                <a:solidFill>
                  <a:schemeClr val="bg1"/>
                </a:solidFill>
              </a:rPr>
              <a:t>LİSANS </a:t>
            </a:r>
            <a:r>
              <a:rPr lang="tr-TR" sz="2400" b="1" dirty="0" smtClean="0">
                <a:solidFill>
                  <a:schemeClr val="bg1"/>
                </a:solidFill>
              </a:rPr>
              <a:t>SİSTEMİ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endParaRPr lang="tr-TR" sz="2400" b="1" dirty="0">
              <a:solidFill>
                <a:schemeClr val="bg1"/>
              </a:solidFill>
            </a:endParaRPr>
          </a:p>
          <a:p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Ulusal Kulüp Lisans Sisteminin Faydaları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68865"/>
          </a:xfrm>
        </p:spPr>
        <p:txBody>
          <a:bodyPr/>
          <a:lstStyle/>
          <a:p>
            <a:pPr>
              <a:buNone/>
            </a:pPr>
            <a:endParaRPr lang="tr-TR" sz="1800" dirty="0" smtClean="0">
              <a:latin typeface="+mj-lt"/>
            </a:endParaRPr>
          </a:p>
          <a:p>
            <a:r>
              <a:rPr lang="tr-TR" sz="1800" dirty="0" smtClean="0">
                <a:latin typeface="+mj-lt"/>
              </a:rPr>
              <a:t>Kulüplerin Mali olarak daha güçlü şeffaf ve borçtan arındırılmış bir mali yapıya sahip ve ekonomik yönden güçlü olmalarını sağlamak.</a:t>
            </a:r>
          </a:p>
          <a:p>
            <a:endParaRPr lang="tr-TR" sz="1800" dirty="0" smtClean="0">
              <a:latin typeface="+mj-lt"/>
            </a:endParaRPr>
          </a:p>
          <a:p>
            <a:r>
              <a:rPr lang="tr-TR" sz="1800" dirty="0" smtClean="0">
                <a:latin typeface="+mj-lt"/>
              </a:rPr>
              <a:t>Kulüplerin gerekli eğitimi almış profesyonel kadrolarla çalışmalarını sağlamak.   </a:t>
            </a:r>
          </a:p>
          <a:p>
            <a:endParaRPr lang="tr-TR" sz="1800" dirty="0" smtClean="0">
              <a:latin typeface="+mj-lt"/>
            </a:endParaRPr>
          </a:p>
          <a:p>
            <a:r>
              <a:rPr lang="tr-TR" sz="1800" dirty="0" smtClean="0">
                <a:latin typeface="+mj-lt"/>
              </a:rPr>
              <a:t>Kulüplerin tüm genç takımlarını akademi ligleri seviyesine ulaştırmak ve bu liglerde elit oyuncuların yetişmesini sağlamak.</a:t>
            </a:r>
          </a:p>
          <a:p>
            <a:endParaRPr lang="tr-TR" sz="1800" dirty="0" smtClean="0">
              <a:latin typeface="+mj-lt"/>
            </a:endParaRPr>
          </a:p>
          <a:p>
            <a:r>
              <a:rPr lang="tr-TR" sz="1800" dirty="0" smtClean="0">
                <a:latin typeface="+mj-lt"/>
              </a:rPr>
              <a:t>Kulüplerin UEFA standartlarında tesislere ve stadyumlara sahip olmalarını sağlamak.</a:t>
            </a:r>
          </a:p>
          <a:p>
            <a:endParaRPr lang="tr-TR" sz="1800" dirty="0" smtClean="0">
              <a:latin typeface="+mj-lt"/>
            </a:endParaRPr>
          </a:p>
          <a:p>
            <a:pPr>
              <a:buNone/>
            </a:pPr>
            <a:endParaRPr lang="tr-TR" sz="1800" dirty="0" smtClean="0">
              <a:latin typeface="+mj-lt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339752" y="47667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cs typeface="Times New Roman" pitchFamily="18" charset="0"/>
              </a:rPr>
              <a:t>	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UEFA’nın Önerileri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179512" y="1196752"/>
          <a:ext cx="864096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Resim" descr="600px-UEFA_logo_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2708920"/>
            <a:ext cx="2160240" cy="2160240"/>
          </a:xfrm>
          <a:prstGeom prst="rect">
            <a:avLst/>
          </a:prstGeom>
        </p:spPr>
      </p:pic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3 İçerik Yer Tutucusu" descr="tff-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813" y="1214438"/>
            <a:ext cx="2857500" cy="3371850"/>
          </a:xfrm>
        </p:spPr>
      </p:pic>
      <p:sp>
        <p:nvSpPr>
          <p:cNvPr id="31746" name="4 Metin kutusu"/>
          <p:cNvSpPr txBox="1">
            <a:spLocks noChangeArrowheads="1"/>
          </p:cNvSpPr>
          <p:nvPr/>
        </p:nvSpPr>
        <p:spPr bwMode="auto">
          <a:xfrm>
            <a:off x="1643063" y="4714875"/>
            <a:ext cx="5643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Ulusal Kulüp Lisans Sistemi </a:t>
            </a:r>
          </a:p>
          <a:p>
            <a:pPr algn="ctr"/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17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339752" y="47667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cs typeface="Times New Roman" pitchFamily="18" charset="0"/>
              </a:rPr>
              <a:t>	3 Yıllık Geçiş Süreci</a:t>
            </a:r>
            <a:endParaRPr lang="tr-TR" sz="2000" dirty="0"/>
          </a:p>
        </p:txBody>
      </p:sp>
      <p:pic>
        <p:nvPicPr>
          <p:cNvPr id="5" name="4 Resim" descr="imagesCAP4QT1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264696" cy="4692475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51520" y="4797152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6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 dirty="0" smtClean="0"/>
              <a:t>2011-2012 Sezonu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755576" y="3717032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6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 dirty="0" smtClean="0"/>
              <a:t>2012-2013 Sezonu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1547664" y="2708920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6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 dirty="0" smtClean="0"/>
              <a:t>2013-2014 Sezonu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2699792" y="1772816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6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 dirty="0" smtClean="0"/>
              <a:t>2014-2015 Sezonu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6012160" y="184482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</a:t>
            </a:r>
            <a:r>
              <a:rPr lang="tr-TR" sz="1600" u="sng" dirty="0" smtClean="0"/>
              <a:t>Spor Toto Süper Lig Kriterleri</a:t>
            </a:r>
          </a:p>
          <a:p>
            <a:r>
              <a:rPr lang="tr-TR" sz="1600" dirty="0" smtClean="0"/>
              <a:t> </a:t>
            </a:r>
            <a:r>
              <a:rPr lang="tr-TR" sz="1600" b="1" dirty="0" smtClean="0"/>
              <a:t>=</a:t>
            </a:r>
            <a:r>
              <a:rPr lang="tr-TR" sz="1600" dirty="0" smtClean="0"/>
              <a:t> UEFA Kriter Seviyesi</a:t>
            </a:r>
            <a:endParaRPr lang="tr-TR" sz="16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084168" y="263691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u="sng" dirty="0" smtClean="0"/>
              <a:t>Bank Asya 1.Lig Kriterleri</a:t>
            </a:r>
            <a:r>
              <a:rPr lang="tr-TR" sz="1600" b="1" u="sng" dirty="0" smtClean="0"/>
              <a:t> </a:t>
            </a:r>
          </a:p>
          <a:p>
            <a:r>
              <a:rPr lang="tr-TR" sz="1600" b="1" dirty="0" smtClean="0"/>
              <a:t>=</a:t>
            </a:r>
            <a:r>
              <a:rPr lang="tr-TR" sz="1600" dirty="0" smtClean="0"/>
              <a:t> Süper Lig  2011-2012 Seviyesi</a:t>
            </a:r>
            <a:endParaRPr lang="tr-TR" sz="16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6084168" y="371703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u="sng" dirty="0" smtClean="0"/>
              <a:t>Spor Toto 2.Lig Kriterleri</a:t>
            </a:r>
            <a:r>
              <a:rPr lang="tr-TR" sz="1600" b="1" u="sng" dirty="0" smtClean="0"/>
              <a:t> </a:t>
            </a:r>
          </a:p>
          <a:p>
            <a:r>
              <a:rPr lang="tr-TR" sz="1600" b="1" dirty="0" smtClean="0"/>
              <a:t>=</a:t>
            </a:r>
            <a:r>
              <a:rPr lang="tr-TR" sz="1600" dirty="0" smtClean="0"/>
              <a:t> Güncellenmiş kriter Seviyesi</a:t>
            </a:r>
            <a:endParaRPr lang="tr-TR" sz="1600" dirty="0"/>
          </a:p>
        </p:txBody>
      </p:sp>
      <p:sp>
        <p:nvSpPr>
          <p:cNvPr id="14" name="13 Dikdörtgen"/>
          <p:cNvSpPr/>
          <p:nvPr/>
        </p:nvSpPr>
        <p:spPr>
          <a:xfrm>
            <a:off x="6012160" y="1772816"/>
            <a:ext cx="2808312" cy="288032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23528" y="42930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1. Yıl Geçiş Süreci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827584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2. Yıl Geçiş Süreci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1763688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3. Yıl Geçiş Süreci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6372200" y="13407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       Sonuç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Ulusal Kulüp Lisans Sistemi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28596" y="1443840"/>
            <a:ext cx="821537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1600" b="1" dirty="0" smtClean="0">
                <a:latin typeface="+mj-lt"/>
                <a:cs typeface="Times New Roman" pitchFamily="18" charset="0"/>
              </a:rPr>
              <a:t>2011-2012</a:t>
            </a:r>
            <a:r>
              <a:rPr lang="tr-TR" sz="1600" dirty="0" smtClean="0">
                <a:latin typeface="+mj-lt"/>
                <a:cs typeface="Times New Roman" pitchFamily="18" charset="0"/>
              </a:rPr>
              <a:t> Sezonundan itibaren </a:t>
            </a:r>
            <a:r>
              <a:rPr lang="tr-TR" sz="1600" b="1" dirty="0" smtClean="0">
                <a:latin typeface="+mj-lt"/>
                <a:cs typeface="Times New Roman" pitchFamily="18" charset="0"/>
              </a:rPr>
              <a:t>Spor Toto Süper Lig, Bank Asya 1.Lig ve Spor Toto 2.Lig</a:t>
            </a:r>
            <a:r>
              <a:rPr lang="tr-TR" sz="1600" dirty="0" smtClean="0">
                <a:latin typeface="+mj-lt"/>
                <a:cs typeface="Times New Roman" pitchFamily="18" charset="0"/>
              </a:rPr>
              <a:t>’de Ulusal Kulüp Lisans Sistemine geçilecektir.</a:t>
            </a:r>
          </a:p>
          <a:p>
            <a:pPr algn="just">
              <a:buFont typeface="Arial" pitchFamily="34" charset="0"/>
              <a:buChar char="•"/>
            </a:pPr>
            <a:endParaRPr lang="tr-TR" sz="16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1600" b="1" dirty="0" smtClean="0">
                <a:latin typeface="+mj-lt"/>
                <a:cs typeface="Times New Roman" pitchFamily="18" charset="0"/>
              </a:rPr>
              <a:t>2011-2012</a:t>
            </a:r>
            <a:r>
              <a:rPr lang="tr-TR" sz="1600" dirty="0" smtClean="0">
                <a:latin typeface="+mj-lt"/>
                <a:cs typeface="Times New Roman" pitchFamily="18" charset="0"/>
              </a:rPr>
              <a:t> ile </a:t>
            </a:r>
            <a:r>
              <a:rPr lang="tr-TR" sz="1600" b="1" dirty="0" smtClean="0">
                <a:latin typeface="+mj-lt"/>
                <a:cs typeface="Times New Roman" pitchFamily="18" charset="0"/>
              </a:rPr>
              <a:t>2014-2015 </a:t>
            </a:r>
            <a:r>
              <a:rPr lang="tr-TR" sz="1600" dirty="0" smtClean="0">
                <a:latin typeface="+mj-lt"/>
                <a:cs typeface="Times New Roman" pitchFamily="18" charset="0"/>
              </a:rPr>
              <a:t>sezonları arası Ulusal Kulüp Lisans Sistemine </a:t>
            </a:r>
            <a:r>
              <a:rPr lang="tr-TR" sz="1600" b="1" dirty="0" smtClean="0">
                <a:latin typeface="+mj-lt"/>
                <a:cs typeface="Times New Roman" pitchFamily="18" charset="0"/>
              </a:rPr>
              <a:t>geçiş süreci </a:t>
            </a:r>
            <a:r>
              <a:rPr lang="tr-TR" sz="1600" dirty="0" smtClean="0">
                <a:latin typeface="+mj-lt"/>
                <a:cs typeface="Times New Roman" pitchFamily="18" charset="0"/>
              </a:rPr>
              <a:t>olacaktır ve lisans kriterleri ile yaptırımlar geçiş süreci içerisinde arttırılacaktır.</a:t>
            </a:r>
          </a:p>
          <a:p>
            <a:pPr algn="just">
              <a:buFont typeface="Arial" pitchFamily="34" charset="0"/>
              <a:buChar char="•"/>
            </a:pPr>
            <a:endParaRPr lang="tr-TR" sz="16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1600" dirty="0" smtClean="0">
                <a:latin typeface="+mj-lt"/>
                <a:cs typeface="Times New Roman" pitchFamily="18" charset="0"/>
              </a:rPr>
              <a:t>Kulüpler, </a:t>
            </a:r>
            <a:r>
              <a:rPr lang="tr-TR" sz="1600" b="1" dirty="0" smtClean="0">
                <a:latin typeface="+mj-lt"/>
                <a:cs typeface="Times New Roman" pitchFamily="18" charset="0"/>
              </a:rPr>
              <a:t>UEFA</a:t>
            </a:r>
            <a:r>
              <a:rPr lang="tr-TR" sz="1600" dirty="0" smtClean="0">
                <a:latin typeface="+mj-lt"/>
                <a:cs typeface="Times New Roman" pitchFamily="18" charset="0"/>
              </a:rPr>
              <a:t> sistemindeki gibi </a:t>
            </a:r>
            <a:r>
              <a:rPr lang="tr-TR" sz="1600" b="1" i="1" dirty="0" smtClean="0">
                <a:latin typeface="+mj-lt"/>
                <a:cs typeface="Times New Roman" pitchFamily="18" charset="0"/>
              </a:rPr>
              <a:t>Hukuki, Sportif, Altyapı, Personel</a:t>
            </a:r>
            <a:r>
              <a:rPr lang="tr-TR" sz="1600" dirty="0" smtClean="0">
                <a:latin typeface="+mj-lt"/>
                <a:cs typeface="Times New Roman" pitchFamily="18" charset="0"/>
              </a:rPr>
              <a:t> ve </a:t>
            </a:r>
            <a:r>
              <a:rPr lang="tr-TR" sz="1600" b="1" i="1" dirty="0" smtClean="0">
                <a:latin typeface="+mj-lt"/>
                <a:cs typeface="Times New Roman" pitchFamily="18" charset="0"/>
              </a:rPr>
              <a:t>Mali Kriterler </a:t>
            </a:r>
            <a:r>
              <a:rPr lang="tr-TR" sz="1600" dirty="0" smtClean="0">
                <a:latin typeface="+mj-lt"/>
                <a:cs typeface="Times New Roman" pitchFamily="18" charset="0"/>
              </a:rPr>
              <a:t>üzerinden denetlenecek ve kriterler her bir lig için ayrı ayrı oluşturulacaktır.</a:t>
            </a:r>
          </a:p>
          <a:p>
            <a:pPr algn="just">
              <a:buFont typeface="Arial" pitchFamily="34" charset="0"/>
              <a:buChar char="•"/>
            </a:pPr>
            <a:endParaRPr lang="tr-TR" sz="16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1600" dirty="0" smtClean="0">
                <a:latin typeface="+mj-lt"/>
                <a:cs typeface="Times New Roman" pitchFamily="18" charset="0"/>
              </a:rPr>
              <a:t>Her bir lig için kriter bazında farklı yaptırım uygulaması yapılacaktır.</a:t>
            </a:r>
          </a:p>
          <a:p>
            <a:pPr algn="just">
              <a:buFont typeface="Arial" pitchFamily="34" charset="0"/>
              <a:buChar char="•"/>
            </a:pPr>
            <a:endParaRPr lang="tr-TR" sz="16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1600" dirty="0" smtClean="0">
                <a:latin typeface="+mj-lt"/>
                <a:cs typeface="Times New Roman" pitchFamily="18" charset="0"/>
              </a:rPr>
              <a:t> Ulusal Kulüp Lisansı da </a:t>
            </a:r>
            <a:r>
              <a:rPr lang="tr-TR" sz="1600" b="1" dirty="0" smtClean="0">
                <a:latin typeface="+mj-lt"/>
                <a:cs typeface="Times New Roman" pitchFamily="18" charset="0"/>
              </a:rPr>
              <a:t>TFF Kulüp Lisans Kurulu </a:t>
            </a:r>
            <a:r>
              <a:rPr lang="tr-TR" sz="1600" dirty="0" smtClean="0">
                <a:latin typeface="+mj-lt"/>
                <a:cs typeface="Times New Roman" pitchFamily="18" charset="0"/>
              </a:rPr>
              <a:t>tarafından verilecektir. </a:t>
            </a:r>
          </a:p>
          <a:p>
            <a:pPr algn="just"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Ulusal Kulüp Lisans Sistemi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500034" y="1443840"/>
            <a:ext cx="81439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600" dirty="0" smtClean="0">
                <a:latin typeface="+mj-lt"/>
                <a:cs typeface="Times New Roman" pitchFamily="18" charset="0"/>
              </a:rPr>
              <a:t>Kulüpler </a:t>
            </a:r>
            <a:r>
              <a:rPr lang="tr-TR" sz="1600" b="1" dirty="0" smtClean="0">
                <a:latin typeface="+mj-lt"/>
                <a:cs typeface="Times New Roman" pitchFamily="18" charset="0"/>
              </a:rPr>
              <a:t>2011-2012</a:t>
            </a:r>
            <a:r>
              <a:rPr lang="tr-TR" sz="1600" dirty="0" smtClean="0">
                <a:latin typeface="+mj-lt"/>
                <a:cs typeface="Times New Roman" pitchFamily="18" charset="0"/>
              </a:rPr>
              <a:t> sezonu için Ulusal Kulüp Lisans başvurularını </a:t>
            </a:r>
            <a:r>
              <a:rPr lang="tr-TR" sz="1600" b="1" dirty="0" smtClean="0">
                <a:latin typeface="+mj-lt"/>
                <a:cs typeface="Times New Roman" pitchFamily="18" charset="0"/>
              </a:rPr>
              <a:t>2011 Mart’ın son iş günü</a:t>
            </a:r>
            <a:r>
              <a:rPr lang="tr-TR" sz="1600" dirty="0" smtClean="0">
                <a:latin typeface="+mj-lt"/>
                <a:cs typeface="Times New Roman" pitchFamily="18" charset="0"/>
              </a:rPr>
              <a:t> yapacaklardır.</a:t>
            </a:r>
          </a:p>
          <a:p>
            <a:pPr>
              <a:buFont typeface="Arial" pitchFamily="34" charset="0"/>
              <a:buChar char="•"/>
            </a:pPr>
            <a:endParaRPr lang="tr-TR" sz="1600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latin typeface="+mj-lt"/>
                <a:cs typeface="Times New Roman" pitchFamily="18" charset="0"/>
              </a:rPr>
              <a:t>Bu başvuruda kulüplerin </a:t>
            </a:r>
            <a:r>
              <a:rPr lang="tr-TR" sz="1600" b="1" dirty="0" smtClean="0">
                <a:latin typeface="+mj-lt"/>
                <a:cs typeface="Times New Roman" pitchFamily="18" charset="0"/>
              </a:rPr>
              <a:t>01.01.2010-31.12.2010</a:t>
            </a:r>
            <a:r>
              <a:rPr lang="tr-TR" sz="1600" dirty="0" smtClean="0">
                <a:latin typeface="+mj-lt"/>
                <a:cs typeface="Times New Roman" pitchFamily="18" charset="0"/>
              </a:rPr>
              <a:t> tarihler arası mali bilgileri incelenecektir.</a:t>
            </a:r>
          </a:p>
          <a:p>
            <a:endParaRPr lang="tr-TR" sz="1600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600" b="1" dirty="0" smtClean="0">
                <a:latin typeface="+mj-lt"/>
                <a:cs typeface="Times New Roman" pitchFamily="18" charset="0"/>
              </a:rPr>
              <a:t>2011-2012</a:t>
            </a:r>
            <a:r>
              <a:rPr lang="tr-TR" sz="1600" dirty="0" smtClean="0">
                <a:latin typeface="+mj-lt"/>
                <a:cs typeface="Times New Roman" pitchFamily="18" charset="0"/>
              </a:rPr>
              <a:t> sezonu için Ulusal Lisans alamayan kulüplere </a:t>
            </a:r>
            <a:r>
              <a:rPr lang="tr-TR" sz="1600" b="1" dirty="0" smtClean="0">
                <a:latin typeface="+mj-lt"/>
                <a:cs typeface="Times New Roman" pitchFamily="18" charset="0"/>
              </a:rPr>
              <a:t>ceza uygulanmayacaktır</a:t>
            </a:r>
            <a:r>
              <a:rPr lang="tr-TR" sz="1600" dirty="0" smtClean="0">
                <a:latin typeface="+mj-lt"/>
                <a:cs typeface="Times New Roman" pitchFamily="18" charset="0"/>
              </a:rPr>
              <a:t>.       (1 yıllık geçiş süreci)</a:t>
            </a:r>
          </a:p>
          <a:p>
            <a:pPr>
              <a:buFont typeface="Arial" pitchFamily="34" charset="0"/>
              <a:buChar char="•"/>
            </a:pPr>
            <a:endParaRPr lang="tr-TR" sz="1600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600" b="1" dirty="0" smtClean="0">
                <a:latin typeface="+mj-lt"/>
                <a:cs typeface="Times New Roman" pitchFamily="18" charset="0"/>
              </a:rPr>
              <a:t>2011-2012</a:t>
            </a:r>
            <a:r>
              <a:rPr lang="tr-TR" sz="1600" dirty="0" smtClean="0">
                <a:latin typeface="+mj-lt"/>
                <a:cs typeface="Times New Roman" pitchFamily="18" charset="0"/>
              </a:rPr>
              <a:t> sezonunda kulüplere sadece ‘</a:t>
            </a:r>
            <a:r>
              <a:rPr lang="tr-TR" sz="1600" b="1" dirty="0" smtClean="0">
                <a:latin typeface="+mj-lt"/>
                <a:cs typeface="Times New Roman" pitchFamily="18" charset="0"/>
              </a:rPr>
              <a:t>Ulusal Kulüp Lisans için Başvurmama ve Geç Başvurma</a:t>
            </a:r>
            <a:r>
              <a:rPr lang="tr-TR" sz="1600" dirty="0" smtClean="0">
                <a:latin typeface="+mj-lt"/>
                <a:cs typeface="Times New Roman" pitchFamily="18" charset="0"/>
              </a:rPr>
              <a:t>’ cezaları uygulanacaktır. (Para Cezası)</a:t>
            </a:r>
          </a:p>
          <a:p>
            <a:pP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195736" y="476672"/>
            <a:ext cx="573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TFF Kulüp Lisans Sistemi – Organizasyon Şeması</a:t>
            </a:r>
            <a:endParaRPr lang="tr-TR" sz="2000" dirty="0"/>
          </a:p>
        </p:txBody>
      </p:sp>
      <p:sp>
        <p:nvSpPr>
          <p:cNvPr id="4" name="3 Dikdörtgen"/>
          <p:cNvSpPr/>
          <p:nvPr/>
        </p:nvSpPr>
        <p:spPr>
          <a:xfrm>
            <a:off x="1187624" y="3933056"/>
            <a:ext cx="6336704" cy="50405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Kulüp Lisans Müdürlüğü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51520" y="4797152"/>
            <a:ext cx="1512168" cy="64807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0000"/>
                </a:solidFill>
              </a:rPr>
              <a:t>Mali Kriterler Uzmanı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907704" y="4797152"/>
            <a:ext cx="1656184" cy="64807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0000"/>
                </a:solidFill>
              </a:rPr>
              <a:t>Sportif Kriterler Uzmanı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707904" y="4797152"/>
            <a:ext cx="1728192" cy="64807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rgbClr val="FF0000"/>
                </a:solidFill>
              </a:rPr>
              <a:t>Personel ve İdari Kriterler Uzmanı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5580112" y="4797152"/>
            <a:ext cx="1584176" cy="64807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0000"/>
                </a:solidFill>
              </a:rPr>
              <a:t>Hukuki Kriterler Uzmanı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7308304" y="4797152"/>
            <a:ext cx="1584176" cy="64807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0000"/>
                </a:solidFill>
              </a:rPr>
              <a:t>Altyapı Kriterler Uzmanı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187624" y="2924944"/>
            <a:ext cx="6336704" cy="50405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Kulüp Lisans Kurulu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3203848" y="1268760"/>
            <a:ext cx="2448272" cy="864096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Tahkim Kurulu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19" name="18 Düz Bağlayıcı"/>
          <p:cNvCxnSpPr>
            <a:stCxn id="13" idx="2"/>
            <a:endCxn id="4" idx="0"/>
          </p:cNvCxnSpPr>
          <p:nvPr/>
        </p:nvCxnSpPr>
        <p:spPr>
          <a:xfrm rot="5400000">
            <a:off x="4103948" y="3681028"/>
            <a:ext cx="5040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 rot="5400000">
            <a:off x="4175956" y="4617132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Bağlayıcı"/>
          <p:cNvCxnSpPr>
            <a:stCxn id="9" idx="1"/>
            <a:endCxn id="5" idx="3"/>
          </p:cNvCxnSpPr>
          <p:nvPr/>
        </p:nvCxnSpPr>
        <p:spPr>
          <a:xfrm rot="10800000">
            <a:off x="1763688" y="5121188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Düz Bağlayıcı"/>
          <p:cNvCxnSpPr/>
          <p:nvPr/>
        </p:nvCxnSpPr>
        <p:spPr>
          <a:xfrm rot="10800000">
            <a:off x="3563888" y="5157192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Bağlayıcı"/>
          <p:cNvCxnSpPr/>
          <p:nvPr/>
        </p:nvCxnSpPr>
        <p:spPr>
          <a:xfrm rot="10800000">
            <a:off x="5436096" y="5157192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Düz Bağlayıcı"/>
          <p:cNvCxnSpPr/>
          <p:nvPr/>
        </p:nvCxnSpPr>
        <p:spPr>
          <a:xfrm rot="10800000">
            <a:off x="7164288" y="5157192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üz Bağlayıcı"/>
          <p:cNvCxnSpPr/>
          <p:nvPr/>
        </p:nvCxnSpPr>
        <p:spPr>
          <a:xfrm rot="5400000">
            <a:off x="3959932" y="2528900"/>
            <a:ext cx="792088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Ulusal Kulüp Lisans Başvuru Süreci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28596" y="1785926"/>
            <a:ext cx="1285884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ULUSAL KULÜP LİSANS BAŞVURUSU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Oval"/>
          <p:cNvSpPr/>
          <p:nvPr/>
        </p:nvSpPr>
        <p:spPr>
          <a:xfrm>
            <a:off x="2071670" y="1714488"/>
            <a:ext cx="242889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BAŞVURU DEĞERLENDİRMESİ 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Sağ Ok"/>
          <p:cNvSpPr/>
          <p:nvPr/>
        </p:nvSpPr>
        <p:spPr>
          <a:xfrm>
            <a:off x="1714480" y="2071678"/>
            <a:ext cx="357190" cy="28575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5 Sağ Ok"/>
          <p:cNvSpPr/>
          <p:nvPr/>
        </p:nvSpPr>
        <p:spPr>
          <a:xfrm>
            <a:off x="4500562" y="2071678"/>
            <a:ext cx="357190" cy="28575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4857752" y="1785926"/>
            <a:ext cx="1571636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LİSANSA UYGUNLUK KARARI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6858016" y="1785926"/>
            <a:ext cx="1285884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KULÜBE ULUSAL KULÜP LİSANS VERİLMESİ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Sağ Ok"/>
          <p:cNvSpPr/>
          <p:nvPr/>
        </p:nvSpPr>
        <p:spPr>
          <a:xfrm>
            <a:off x="6429388" y="2143116"/>
            <a:ext cx="428628" cy="21431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20 Aşağı Ok"/>
          <p:cNvSpPr/>
          <p:nvPr/>
        </p:nvSpPr>
        <p:spPr>
          <a:xfrm>
            <a:off x="3071802" y="2714620"/>
            <a:ext cx="285752" cy="35719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2500298" y="3071810"/>
            <a:ext cx="1428760" cy="6429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EKSİK BAŞVURU TESPİTİ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Aşağı Ok"/>
          <p:cNvSpPr/>
          <p:nvPr/>
        </p:nvSpPr>
        <p:spPr>
          <a:xfrm>
            <a:off x="3071802" y="3714752"/>
            <a:ext cx="285752" cy="35719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23 Dikdörtgen"/>
          <p:cNvSpPr/>
          <p:nvPr/>
        </p:nvSpPr>
        <p:spPr>
          <a:xfrm>
            <a:off x="2571736" y="4071942"/>
            <a:ext cx="1428760" cy="1000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KULÜBE EKSİK BELGE BİLDİRİMİ + TAMAMLAMA SÜRECİ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Sağ Ok"/>
          <p:cNvSpPr/>
          <p:nvPr/>
        </p:nvSpPr>
        <p:spPr>
          <a:xfrm>
            <a:off x="4000496" y="4357694"/>
            <a:ext cx="714380" cy="28575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25 Dikdörtgen"/>
          <p:cNvSpPr/>
          <p:nvPr/>
        </p:nvSpPr>
        <p:spPr>
          <a:xfrm>
            <a:off x="4714876" y="4000504"/>
            <a:ext cx="1714512" cy="1000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KULÜBÜN </a:t>
            </a: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EKSİKLİKLERİ TAMAMLAMASI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7000892" y="4000504"/>
            <a:ext cx="1428760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KULÜBE ULUSAL KULÜP LİSANS VERİLME KARARI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Yukarı Bükülü Ok"/>
          <p:cNvSpPr/>
          <p:nvPr/>
        </p:nvSpPr>
        <p:spPr>
          <a:xfrm rot="5400000">
            <a:off x="3679025" y="4607727"/>
            <a:ext cx="571504" cy="1500198"/>
          </a:xfrm>
          <a:prstGeom prst="bent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5" name="34 Dikdörtgen"/>
          <p:cNvSpPr/>
          <p:nvPr/>
        </p:nvSpPr>
        <p:spPr>
          <a:xfrm>
            <a:off x="4714876" y="5143512"/>
            <a:ext cx="1714512" cy="1000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KULÜBÜN </a:t>
            </a: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EKSİKLİKLERİ TAMAMLAMAMASI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Sağ Ok"/>
          <p:cNvSpPr/>
          <p:nvPr/>
        </p:nvSpPr>
        <p:spPr>
          <a:xfrm>
            <a:off x="6429388" y="5357826"/>
            <a:ext cx="500066" cy="21431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7" name="36 Sağ Ok"/>
          <p:cNvSpPr/>
          <p:nvPr/>
        </p:nvSpPr>
        <p:spPr>
          <a:xfrm>
            <a:off x="6429388" y="4357694"/>
            <a:ext cx="500066" cy="21431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8" name="37 Dikdörtgen"/>
          <p:cNvSpPr/>
          <p:nvPr/>
        </p:nvSpPr>
        <p:spPr>
          <a:xfrm>
            <a:off x="7000892" y="5143512"/>
            <a:ext cx="1428760" cy="1000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LİSANS VERİLMEME + UYGULANACAK CEZALAR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357158" y="121442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MART	     NİSAN		   MAYIS		     MAYIS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14282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Bildirimde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Bulunan 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Kuruluş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Yıllık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Mali Tablolar</a:t>
            </a:r>
          </a:p>
          <a:p>
            <a:pPr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Ara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Dönem Mali Tablolar</a:t>
            </a: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Diğer Futbol Kulüplerine Gecikmiş Borcun Bulunmaması</a:t>
            </a:r>
          </a:p>
          <a:p>
            <a:pPr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Başvuru dosyasında bulunan Personele,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Sosyal Güvenlik Kurumuna (SGK) ve                                                       Vergi Dairelerine Gecikmiş Borcun Bulunmaması</a:t>
            </a:r>
          </a:p>
          <a:p>
            <a:pPr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Lisans Verme Kararı Öncesinde Sunulması Gereken Beyanlar</a:t>
            </a:r>
          </a:p>
          <a:p>
            <a:pPr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Gelecek Döneme İlişkin Mali Bilgiler</a:t>
            </a:r>
          </a:p>
          <a:p>
            <a:pPr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Lisans Verme Kararı Sonrasında Ortaya Çıkan Değişikliklerin Bildirilmesi</a:t>
            </a:r>
          </a:p>
          <a:p>
            <a:pPr>
              <a:spcAft>
                <a:spcPts val="1000"/>
              </a:spcAft>
              <a:defRPr/>
            </a:pPr>
            <a:endParaRPr lang="tr-TR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tr-TR" sz="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dirty="0"/>
          </a:p>
        </p:txBody>
      </p:sp>
      <p:sp>
        <p:nvSpPr>
          <p:cNvPr id="10" name="9 Dikdörtgen"/>
          <p:cNvSpPr/>
          <p:nvPr/>
        </p:nvSpPr>
        <p:spPr>
          <a:xfrm>
            <a:off x="2000250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endParaRPr lang="tr-TR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Gençlik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Geliştirme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Programı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Takımlar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Sağlık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Muayeneleri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Hakemlik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Futbol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Kuralları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Irksal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Eşitlik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Uygulaması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Tescili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Profesyonel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oyuncularla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sözleşme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imzalanması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786188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TFF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Müsabakalarının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Oynanacağı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Stadyumlar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Antrenman Tesisleri ve Kullanımı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 ve Güvenlik Talimatı</a:t>
            </a: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5572132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 Sekreterliği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Genel Müdür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Mali İşler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 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Medya 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Tıp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Doktoru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Fizyoterapist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Masör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Geliştirme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Programı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*Etik Temsilcisi</a:t>
            </a:r>
          </a:p>
          <a:p>
            <a:pPr>
              <a:spcAft>
                <a:spcPts val="0"/>
              </a:spcAft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*Taraftar 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 Kulüp Lisans   Sistemi Yetkilisi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Emniyet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Organizasyonu</a:t>
            </a:r>
            <a:r>
              <a:rPr lang="en-GB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-</a:t>
            </a: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Görevliler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Yardımcısı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Haklar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Yükümlülükler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Lisanslama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Sezonunda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Değişiklik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Yapma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Yükümlülüğü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000" b="1" dirty="0"/>
          </a:p>
        </p:txBody>
      </p:sp>
      <p:sp>
        <p:nvSpPr>
          <p:cNvPr id="13" name="12 Dikdörtgen"/>
          <p:cNvSpPr/>
          <p:nvPr/>
        </p:nvSpPr>
        <p:spPr>
          <a:xfrm>
            <a:off x="7358070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TFF</a:t>
            </a: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Kulüp Müsabakalarına Katılım Taahhütnamesi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Asgari Olarak Verilmesi Zorunlu Hukuki Bilgiler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33798" name="13 Metin kutusu"/>
          <p:cNvSpPr txBox="1">
            <a:spLocks noChangeArrowheads="1"/>
          </p:cNvSpPr>
          <p:nvPr/>
        </p:nvSpPr>
        <p:spPr bwMode="auto">
          <a:xfrm>
            <a:off x="285750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    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MALİ</a:t>
            </a:r>
          </a:p>
        </p:txBody>
      </p:sp>
      <p:sp>
        <p:nvSpPr>
          <p:cNvPr id="33799" name="14 Metin kutusu"/>
          <p:cNvSpPr txBox="1">
            <a:spLocks noChangeArrowheads="1"/>
          </p:cNvSpPr>
          <p:nvPr/>
        </p:nvSpPr>
        <p:spPr bwMode="auto">
          <a:xfrm>
            <a:off x="2071688" y="357188"/>
            <a:ext cx="1500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SPORTİF</a:t>
            </a:r>
          </a:p>
        </p:txBody>
      </p:sp>
      <p:sp>
        <p:nvSpPr>
          <p:cNvPr id="33800" name="15 Metin kutusu"/>
          <p:cNvSpPr txBox="1">
            <a:spLocks noChangeArrowheads="1"/>
          </p:cNvSpPr>
          <p:nvPr/>
        </p:nvSpPr>
        <p:spPr bwMode="auto">
          <a:xfrm>
            <a:off x="3857625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 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ALTYAPI</a:t>
            </a:r>
          </a:p>
        </p:txBody>
      </p:sp>
      <p:sp>
        <p:nvSpPr>
          <p:cNvPr id="33801" name="17 Metin kutusu"/>
          <p:cNvSpPr txBox="1">
            <a:spLocks noChangeArrowheads="1"/>
          </p:cNvSpPr>
          <p:nvPr/>
        </p:nvSpPr>
        <p:spPr bwMode="auto">
          <a:xfrm>
            <a:off x="7429500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 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HUKUKİ</a:t>
            </a:r>
          </a:p>
        </p:txBody>
      </p:sp>
      <p:sp>
        <p:nvSpPr>
          <p:cNvPr id="33802" name="18 Metin kutusu"/>
          <p:cNvSpPr txBox="1">
            <a:spLocks noChangeArrowheads="1"/>
          </p:cNvSpPr>
          <p:nvPr/>
        </p:nvSpPr>
        <p:spPr bwMode="auto">
          <a:xfrm>
            <a:off x="5643563" y="35718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PERSONEL</a:t>
            </a:r>
          </a:p>
        </p:txBody>
      </p:sp>
      <p:sp>
        <p:nvSpPr>
          <p:cNvPr id="33803" name="16 Metin kutusu"/>
          <p:cNvSpPr txBox="1">
            <a:spLocks noChangeArrowheads="1"/>
          </p:cNvSpPr>
          <p:nvPr/>
        </p:nvSpPr>
        <p:spPr bwMode="auto">
          <a:xfrm>
            <a:off x="1403648" y="0"/>
            <a:ext cx="6241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u="sng" dirty="0" smtClean="0"/>
              <a:t>2011-2012 </a:t>
            </a:r>
            <a:r>
              <a:rPr lang="tr-TR" b="1" u="sng" dirty="0"/>
              <a:t>Sezonu İ</a:t>
            </a:r>
            <a:r>
              <a:rPr lang="tr-TR" b="1" u="sng" dirty="0" smtClean="0"/>
              <a:t>çin Spor Toto Süper </a:t>
            </a:r>
            <a:r>
              <a:rPr lang="tr-TR" b="1" u="sng" dirty="0"/>
              <a:t>Lig </a:t>
            </a:r>
            <a:r>
              <a:rPr lang="tr-TR" b="1" u="sng" dirty="0" smtClean="0"/>
              <a:t>Kriterleri </a:t>
            </a:r>
            <a:endParaRPr lang="tr-T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33798" grpId="0"/>
      <p:bldP spid="33799" grpId="0"/>
      <p:bldP spid="33800" grpId="0"/>
      <p:bldP spid="33801" grpId="0"/>
      <p:bldP spid="338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Geçiş Süreci – Spor Toto Süper Lig</a:t>
            </a: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572529" cy="408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1937"/>
                <a:gridCol w="2685371"/>
                <a:gridCol w="299522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Lisans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Alınacak Sezon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İncelenecek Mali Tabloların</a:t>
                      </a:r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Tarihi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Yeni Kriterler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2011)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01.01.2010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31.12.2010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 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Mevcut Ulusal  Kriterler </a:t>
                      </a:r>
                    </a:p>
                    <a:p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EK.1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2012)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01.01.2011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31.12.2011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Vadesi Geçmiş Borcun Bulunmaması - Devamlı Takip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pPr marL="0" algn="l" defTabSz="914400" rtl="0" eaLnBrk="1" latinLnBrk="0" hangingPunct="1"/>
                      <a:endParaRPr lang="tr-TR" sz="14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Anti- doping hakkında eğitim</a:t>
                      </a:r>
                      <a:r>
                        <a:rPr lang="tr-TR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programı</a:t>
                      </a: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(Sportif)</a:t>
                      </a:r>
                      <a:endParaRPr lang="tr-TR" sz="14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tr-TR" sz="14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Geleceğe Yönelik Mali Bilgiler – Devamlı Takip  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  <a:endParaRPr lang="tr-TR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2013)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01.01.2012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31.12.2012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Çocuk Koruma Politikası 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(Sportif)</a:t>
                      </a:r>
                      <a:endParaRPr lang="tr-TR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2014-2015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2014)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01.01.2013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31.12.2013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Gelir Gider Denge Zorunluluğu 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endParaRPr lang="tr-TR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UEFA Kulüp Lisans Sistemi 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97427"/>
          </a:xfrm>
        </p:spPr>
        <p:txBody>
          <a:bodyPr/>
          <a:lstStyle/>
          <a:p>
            <a:r>
              <a:rPr lang="tr-TR" sz="1600" dirty="0" smtClean="0"/>
              <a:t>UEFA, Kulüp Lisans Sistemine </a:t>
            </a:r>
            <a:r>
              <a:rPr lang="tr-TR" sz="1600" b="1" dirty="0" smtClean="0">
                <a:solidFill>
                  <a:srgbClr val="FF0000"/>
                </a:solidFill>
              </a:rPr>
              <a:t>2003/2004</a:t>
            </a:r>
            <a:r>
              <a:rPr lang="tr-TR" sz="1600" dirty="0" smtClean="0"/>
              <a:t> sezonunda başlamıştır.</a:t>
            </a:r>
          </a:p>
          <a:p>
            <a:pPr>
              <a:buNone/>
            </a:pPr>
            <a:endParaRPr lang="tr-TR" sz="1600" dirty="0" smtClean="0"/>
          </a:p>
          <a:p>
            <a:r>
              <a:rPr lang="tr-TR" sz="1600" dirty="0" smtClean="0"/>
              <a:t> Bu sistem uyarınca Kulüpler UEFA müsabakalarına katılabilmek için </a:t>
            </a:r>
            <a:r>
              <a:rPr lang="tr-TR" sz="1600" b="1" dirty="0" smtClean="0">
                <a:solidFill>
                  <a:srgbClr val="FF0000"/>
                </a:solidFill>
              </a:rPr>
              <a:t>Hukuki</a:t>
            </a:r>
            <a:r>
              <a:rPr lang="tr-TR" sz="1600" b="1" dirty="0" smtClean="0"/>
              <a:t>, </a:t>
            </a:r>
            <a:r>
              <a:rPr lang="tr-TR" sz="1600" b="1" dirty="0" smtClean="0">
                <a:solidFill>
                  <a:srgbClr val="FF0000"/>
                </a:solidFill>
              </a:rPr>
              <a:t>Sportif, Altyapı, Personel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tr-TR" sz="1600" dirty="0" smtClean="0"/>
              <a:t>ve </a:t>
            </a:r>
            <a:r>
              <a:rPr lang="tr-TR" sz="1600" b="1" dirty="0" smtClean="0">
                <a:solidFill>
                  <a:srgbClr val="FF0000"/>
                </a:solidFill>
              </a:rPr>
              <a:t>Mali Kriterleri </a:t>
            </a:r>
            <a:r>
              <a:rPr lang="tr-TR" sz="1600" dirty="0" smtClean="0"/>
              <a:t>yerine getirerek UEFA Kulüp Lisansı almak zorundadırlar.</a:t>
            </a:r>
          </a:p>
          <a:p>
            <a:endParaRPr lang="tr-TR" sz="1600" dirty="0" smtClean="0"/>
          </a:p>
          <a:p>
            <a:r>
              <a:rPr lang="tr-TR" sz="1600" dirty="0" smtClean="0"/>
              <a:t>UEFA lisansı TFF tarafından Türk takımlarına verilmektedir.</a:t>
            </a:r>
          </a:p>
          <a:p>
            <a:endParaRPr lang="tr-TR" sz="1600" dirty="0" smtClean="0"/>
          </a:p>
          <a:p>
            <a:r>
              <a:rPr lang="tr-TR" sz="1600" dirty="0" smtClean="0"/>
              <a:t>UEFA lisansının her sezon yenilenmesi gerekmektedir.</a:t>
            </a:r>
          </a:p>
          <a:p>
            <a:endParaRPr lang="tr-TR" sz="1600" dirty="0" smtClean="0"/>
          </a:p>
          <a:p>
            <a:r>
              <a:rPr lang="tr-TR" sz="1600" dirty="0" smtClean="0"/>
              <a:t>UEFA lisansı TFF’nin ilk derece Hukuk Kurulları arasında yer alan Kulüp Lisans Kurulu tarafından verilmektedir.</a:t>
            </a:r>
          </a:p>
          <a:p>
            <a:endParaRPr lang="tr-TR" sz="1600" dirty="0" smtClean="0"/>
          </a:p>
          <a:p>
            <a:r>
              <a:rPr lang="tr-TR" sz="1600" b="1" dirty="0" smtClean="0"/>
              <a:t>Spor Toto Süper Lig </a:t>
            </a:r>
            <a:r>
              <a:rPr lang="tr-TR" sz="1600" dirty="0" smtClean="0"/>
              <a:t>ve </a:t>
            </a:r>
            <a:r>
              <a:rPr lang="tr-TR" sz="1600" b="1" dirty="0" smtClean="0"/>
              <a:t>Bank Asya 1.Lig </a:t>
            </a:r>
            <a:r>
              <a:rPr lang="tr-TR" sz="1600" dirty="0" smtClean="0"/>
              <a:t>kulüpleri için UEFA lisansı başvurusunda bulunmak zorunludur. </a:t>
            </a:r>
          </a:p>
          <a:p>
            <a:endParaRPr lang="tr-TR" sz="1800" dirty="0" smtClean="0"/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14313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Yıllık Mali Tablolar</a:t>
            </a:r>
          </a:p>
          <a:p>
            <a:pPr algn="ctr"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Ara Dönem Mali Tablolar</a:t>
            </a:r>
          </a:p>
          <a:p>
            <a:pPr algn="ctr"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Diğer Futbol Kulüplerine Gecikmiş Borcun Bulunmaması</a:t>
            </a: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Başvuru dosyasında bulunan Personele </a:t>
            </a: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Gecikmiş Borcun Bulunmaması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Gelecek Döneme İlişkin Mali Bilgiler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dirty="0"/>
          </a:p>
        </p:txBody>
      </p:sp>
      <p:sp>
        <p:nvSpPr>
          <p:cNvPr id="10" name="9 Dikdörtgen"/>
          <p:cNvSpPr/>
          <p:nvPr/>
        </p:nvSpPr>
        <p:spPr>
          <a:xfrm>
            <a:off x="2000250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en-GB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Gençlik</a:t>
            </a: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Geliştirme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Programı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Takımlar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Sağlık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Muayeneleri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Hakemlik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Futbol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Kuralları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Irksal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Eşitlik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Uygulaması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Tescili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Profesyonel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oyuncularla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sözleşme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imzalanması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786188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TFF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Müsabakalarının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Oynanacağı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Stadyumlar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Antrenman Tesisleri ve Kullanımı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 ve Güvenlik Talimatı</a:t>
            </a: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5572125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 Sekreterliği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Genel Müdür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Mali İşler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 Medya 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 </a:t>
            </a:r>
            <a:r>
              <a:rPr lang="es-UY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Tıp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Doktoru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Fizyoterapist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Masör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Geliştirme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Programı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*Etik Temsilcisi</a:t>
            </a:r>
          </a:p>
          <a:p>
            <a:pPr>
              <a:spcAft>
                <a:spcPts val="0"/>
              </a:spcAft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 Taraftar 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 Kulüp Lisans  Sistemi Yetkilisi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Emniyet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Organizasyonu-Görevliler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Yardımcısı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Haklar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Yükümlülükler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Lisanslama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Sezonunda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Değişiklik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Yapma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Yükümlülüğü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000" b="1" dirty="0"/>
          </a:p>
        </p:txBody>
      </p:sp>
      <p:sp>
        <p:nvSpPr>
          <p:cNvPr id="13" name="12 Dikdörtgen"/>
          <p:cNvSpPr/>
          <p:nvPr/>
        </p:nvSpPr>
        <p:spPr>
          <a:xfrm>
            <a:off x="7358063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TFF</a:t>
            </a: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Kulüp Müsabakalarına Katılım Taahhütnamesi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Asgari Olarak Verilmesi Zorunlu Hukuki Bilgiler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37894" name="13 Metin kutusu"/>
          <p:cNvSpPr txBox="1">
            <a:spLocks noChangeArrowheads="1"/>
          </p:cNvSpPr>
          <p:nvPr/>
        </p:nvSpPr>
        <p:spPr bwMode="auto">
          <a:xfrm>
            <a:off x="285750" y="357188"/>
            <a:ext cx="1500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MALİ</a:t>
            </a:r>
          </a:p>
        </p:txBody>
      </p:sp>
      <p:sp>
        <p:nvSpPr>
          <p:cNvPr id="37895" name="14 Metin kutusu"/>
          <p:cNvSpPr txBox="1">
            <a:spLocks noChangeArrowheads="1"/>
          </p:cNvSpPr>
          <p:nvPr/>
        </p:nvSpPr>
        <p:spPr bwMode="auto">
          <a:xfrm>
            <a:off x="2071688" y="3571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SPORTİF</a:t>
            </a:r>
          </a:p>
        </p:txBody>
      </p:sp>
      <p:sp>
        <p:nvSpPr>
          <p:cNvPr id="37896" name="15 Metin kutusu"/>
          <p:cNvSpPr txBox="1">
            <a:spLocks noChangeArrowheads="1"/>
          </p:cNvSpPr>
          <p:nvPr/>
        </p:nvSpPr>
        <p:spPr bwMode="auto">
          <a:xfrm>
            <a:off x="3857625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ALTYAPI</a:t>
            </a:r>
          </a:p>
        </p:txBody>
      </p:sp>
      <p:sp>
        <p:nvSpPr>
          <p:cNvPr id="37897" name="17 Metin kutusu"/>
          <p:cNvSpPr txBox="1">
            <a:spLocks noChangeArrowheads="1"/>
          </p:cNvSpPr>
          <p:nvPr/>
        </p:nvSpPr>
        <p:spPr bwMode="auto">
          <a:xfrm>
            <a:off x="7429500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HUKUKİ</a:t>
            </a:r>
          </a:p>
        </p:txBody>
      </p:sp>
      <p:sp>
        <p:nvSpPr>
          <p:cNvPr id="37898" name="18 Metin kutusu"/>
          <p:cNvSpPr txBox="1">
            <a:spLocks noChangeArrowheads="1"/>
          </p:cNvSpPr>
          <p:nvPr/>
        </p:nvSpPr>
        <p:spPr bwMode="auto">
          <a:xfrm>
            <a:off x="5643563" y="35718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PERSONEL</a:t>
            </a:r>
          </a:p>
        </p:txBody>
      </p:sp>
      <p:sp>
        <p:nvSpPr>
          <p:cNvPr id="37899" name="16 Metin kutusu"/>
          <p:cNvSpPr txBox="1">
            <a:spLocks noChangeArrowheads="1"/>
          </p:cNvSpPr>
          <p:nvPr/>
        </p:nvSpPr>
        <p:spPr bwMode="auto">
          <a:xfrm>
            <a:off x="1928813" y="0"/>
            <a:ext cx="5500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u="sng" dirty="0"/>
              <a:t>2011-2012 Sezonu </a:t>
            </a:r>
            <a:r>
              <a:rPr lang="tr-TR" b="1" u="sng" dirty="0" smtClean="0"/>
              <a:t>İçin Bank Asya 1</a:t>
            </a:r>
            <a:r>
              <a:rPr lang="tr-TR" b="1" u="sng" dirty="0"/>
              <a:t>. Lig </a:t>
            </a:r>
            <a:r>
              <a:rPr lang="tr-TR" b="1" u="sng" dirty="0" smtClean="0"/>
              <a:t>Kriterleri </a:t>
            </a:r>
            <a:endParaRPr lang="tr-T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37894" grpId="0"/>
      <p:bldP spid="37895" grpId="0"/>
      <p:bldP spid="37896" grpId="0"/>
      <p:bldP spid="37897" grpId="0"/>
      <p:bldP spid="378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Geçiş Süreci – Bank Asya 1.Lig</a:t>
            </a: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214282" y="1214423"/>
          <a:ext cx="8643999" cy="47256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337"/>
                <a:gridCol w="1733447"/>
                <a:gridCol w="3786215"/>
              </a:tblGrid>
              <a:tr h="507139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Lisans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Alınacak Sezon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İncelenecek Mali Tabloların</a:t>
                      </a:r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Tarihi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Yeni Kriterler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949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</a:p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(Başvuru Mart</a:t>
                      </a:r>
                      <a:r>
                        <a:rPr lang="tr-T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2011)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01.01.2010 – </a:t>
                      </a:r>
                    </a:p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31.12.2010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Mevcut Ulusal  Kriterler </a:t>
                      </a:r>
                    </a:p>
                    <a:p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EK.1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4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2012)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01.01.2011 –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31.12.2011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Yeni Kriter Yok</a:t>
                      </a:r>
                    </a:p>
                  </a:txBody>
                  <a:tcPr/>
                </a:tc>
              </a:tr>
              <a:tr h="25121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2013)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01.01.2012 –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31.12.2012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Bildirimde Bulunan Kuruluş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(Mali)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*Sosyal Güvenlik Kurumuna (SGK) ve Vergi Dairelerine Gecikmiş Borcun Bulunmaması </a:t>
                      </a:r>
                      <a:r>
                        <a:rPr lang="tr-TR" sz="1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Mali)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*Lisans Verme Kararı Öncesinde Sunulması    gereken Beyanlar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*Lisans Verme Kararı Sonrasında Ortaya Çıkan Değişikliklerin Bildirilmesi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Anti-</a:t>
                      </a:r>
                      <a:r>
                        <a:rPr lang="tr-TR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Doping hakkında eğitim programı </a:t>
                      </a: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(Sportif) </a:t>
                      </a: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Çocuk Koruma Politikası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(Sportif) </a:t>
                      </a:r>
                      <a:endParaRPr lang="tr-TR" sz="14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14313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SMM Tarafından denetlenmiş Mali Tablolar/ Ara Dönem Tablolar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dirty="0"/>
          </a:p>
        </p:txBody>
      </p:sp>
      <p:sp>
        <p:nvSpPr>
          <p:cNvPr id="10" name="9 Dikdörtgen"/>
          <p:cNvSpPr/>
          <p:nvPr/>
        </p:nvSpPr>
        <p:spPr>
          <a:xfrm>
            <a:off x="2000243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tr-TR" sz="14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r>
              <a:rPr lang="tr-TR" sz="1400" b="1" dirty="0" smtClean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Gençlik </a:t>
            </a:r>
            <a:r>
              <a:rPr lang="tr-TR" sz="1400" b="1" dirty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Geliştirme Programı</a:t>
            </a:r>
          </a:p>
          <a:p>
            <a:endParaRPr lang="tr-TR" sz="14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r>
              <a:rPr lang="tr-TR" sz="1400" b="1" dirty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Genç Oyuncuların </a:t>
            </a:r>
            <a:r>
              <a:rPr lang="tr-TR" sz="1400" b="1" dirty="0" smtClean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Eğitimi</a:t>
            </a:r>
          </a:p>
          <a:p>
            <a:endParaRPr lang="tr-TR" sz="14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r>
              <a:rPr lang="tr-TR" sz="1400" b="1" dirty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Hakemlik ve Futbol Oyun </a:t>
            </a:r>
            <a:r>
              <a:rPr lang="tr-TR" sz="1400" b="1" dirty="0" smtClean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Kuralları</a:t>
            </a: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tr-TR" sz="10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786188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 </a:t>
            </a: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 Talimatı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  Kullanım 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Belgesi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5572125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 Müdürü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 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Müdürü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Doktor </a:t>
            </a: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Masör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– Takım Teknik sorumlusu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– Takım Teknik Sor. yardımcısı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Gençlik Geliştirme teknik sorumlusu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Kaleci 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Antrenörü</a:t>
            </a:r>
          </a:p>
          <a:p>
            <a:pPr>
              <a:defRPr/>
            </a:pP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 sorumlusu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 Sekreteri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Akreditasyon Sorumlusu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000" b="1" dirty="0"/>
          </a:p>
        </p:txBody>
      </p:sp>
      <p:sp>
        <p:nvSpPr>
          <p:cNvPr id="13" name="12 Dikdörtgen"/>
          <p:cNvSpPr/>
          <p:nvPr/>
        </p:nvSpPr>
        <p:spPr>
          <a:xfrm>
            <a:off x="7358063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Sisteme Uyma Taahhütnamesi</a:t>
            </a: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Ana Statü/Tüzük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90" name="13 Metin kutusu"/>
          <p:cNvSpPr txBox="1">
            <a:spLocks noChangeArrowheads="1"/>
          </p:cNvSpPr>
          <p:nvPr/>
        </p:nvSpPr>
        <p:spPr bwMode="auto">
          <a:xfrm>
            <a:off x="285750" y="357188"/>
            <a:ext cx="1500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MALİ</a:t>
            </a:r>
          </a:p>
        </p:txBody>
      </p:sp>
      <p:sp>
        <p:nvSpPr>
          <p:cNvPr id="41991" name="14 Metin kutusu"/>
          <p:cNvSpPr txBox="1">
            <a:spLocks noChangeArrowheads="1"/>
          </p:cNvSpPr>
          <p:nvPr/>
        </p:nvSpPr>
        <p:spPr bwMode="auto">
          <a:xfrm>
            <a:off x="2071688" y="3571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SPORTİF</a:t>
            </a:r>
          </a:p>
        </p:txBody>
      </p:sp>
      <p:sp>
        <p:nvSpPr>
          <p:cNvPr id="41992" name="15 Metin kutusu"/>
          <p:cNvSpPr txBox="1">
            <a:spLocks noChangeArrowheads="1"/>
          </p:cNvSpPr>
          <p:nvPr/>
        </p:nvSpPr>
        <p:spPr bwMode="auto">
          <a:xfrm>
            <a:off x="3857625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ALTYAPI</a:t>
            </a:r>
          </a:p>
        </p:txBody>
      </p:sp>
      <p:sp>
        <p:nvSpPr>
          <p:cNvPr id="41993" name="17 Metin kutusu"/>
          <p:cNvSpPr txBox="1">
            <a:spLocks noChangeArrowheads="1"/>
          </p:cNvSpPr>
          <p:nvPr/>
        </p:nvSpPr>
        <p:spPr bwMode="auto">
          <a:xfrm>
            <a:off x="7429500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HUKUKİ</a:t>
            </a:r>
          </a:p>
        </p:txBody>
      </p:sp>
      <p:sp>
        <p:nvSpPr>
          <p:cNvPr id="41994" name="18 Metin kutusu"/>
          <p:cNvSpPr txBox="1">
            <a:spLocks noChangeArrowheads="1"/>
          </p:cNvSpPr>
          <p:nvPr/>
        </p:nvSpPr>
        <p:spPr bwMode="auto">
          <a:xfrm>
            <a:off x="5643563" y="35718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PERSONEL</a:t>
            </a:r>
          </a:p>
        </p:txBody>
      </p:sp>
      <p:sp>
        <p:nvSpPr>
          <p:cNvPr id="41995" name="16 Metin kutusu"/>
          <p:cNvSpPr txBox="1">
            <a:spLocks noChangeArrowheads="1"/>
          </p:cNvSpPr>
          <p:nvPr/>
        </p:nvSpPr>
        <p:spPr bwMode="auto">
          <a:xfrm>
            <a:off x="1928813" y="0"/>
            <a:ext cx="56675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u="sng" dirty="0"/>
              <a:t>2011-2012 Sezonu </a:t>
            </a:r>
            <a:r>
              <a:rPr lang="tr-TR" b="1" u="sng" dirty="0" smtClean="0"/>
              <a:t>İçin Spor Toto 2</a:t>
            </a:r>
            <a:r>
              <a:rPr lang="tr-TR" b="1" u="sng" dirty="0"/>
              <a:t>. Lig </a:t>
            </a:r>
            <a:r>
              <a:rPr lang="tr-TR" b="1" u="sng" dirty="0" smtClean="0"/>
              <a:t>Kriterleri </a:t>
            </a:r>
            <a:endParaRPr lang="tr-T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41990" grpId="0"/>
      <p:bldP spid="41991" grpId="0"/>
      <p:bldP spid="41992" grpId="0"/>
      <p:bldP spid="41993" grpId="0"/>
      <p:bldP spid="419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Geçiş Süreci – Spor Toto 2.Lig</a:t>
            </a: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152525"/>
          <a:ext cx="8572528" cy="53481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24"/>
                <a:gridCol w="1571601"/>
                <a:gridCol w="4143403"/>
              </a:tblGrid>
              <a:tr h="494371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Lisans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Alınacak Sezon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İncelenecek Mali Tabloların</a:t>
                      </a:r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Tarihi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Yeni Kriterler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3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2011)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01.01.2010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31.12.2010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 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Mevcut Ulusal Kriterler </a:t>
                      </a:r>
                    </a:p>
                    <a:p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EK.1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31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2012)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01.01.2011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31.12.2011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Vergi Dairelerine ve SGK’ ya Gecikmiş Borcun Bulunmaması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Diğer Kulüplere Vadesi Geçmiş Borcunun Bulunmaması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Personele Vadesi Geçmiş Borcunun Bulunmaması 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  <a:endParaRPr lang="tr-TR" sz="14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tr-TR" sz="12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3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2013)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01.01.2012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31.12.2012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Yeni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Kriter yoktur</a:t>
                      </a:r>
                      <a:endParaRPr lang="tr-TR" sz="14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9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2014-2015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2014)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01.01.2013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31.12.2013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Tesis Kullanım Belgesi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(Altyapı)</a:t>
                      </a:r>
                      <a:endParaRPr lang="tr-TR" sz="1400" b="1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Gençlik Geliştirme Programı (Detaylandırılmış) 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(Sportif)</a:t>
                      </a:r>
                      <a:endParaRPr lang="tr-TR" sz="14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Oyuncuların Sağlık Muayenesi 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Sportif)</a:t>
                      </a:r>
                      <a:endParaRPr lang="tr-TR" sz="1400" b="1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Irksal eşitlik uygulaması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(Sportif)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3 İçerik Yer Tutucusu" descr="corporat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6000" contrast="-36000"/>
          </a:blip>
          <a:srcRect/>
          <a:stretch>
            <a:fillRect/>
          </a:stretch>
        </p:blipFill>
        <p:spPr>
          <a:xfrm>
            <a:off x="214313" y="1214438"/>
            <a:ext cx="8572500" cy="4929187"/>
          </a:xfrm>
        </p:spPr>
      </p:pic>
      <p:sp>
        <p:nvSpPr>
          <p:cNvPr id="5" name="4 Dikdörtgen"/>
          <p:cNvSpPr/>
          <p:nvPr/>
        </p:nvSpPr>
        <p:spPr>
          <a:xfrm>
            <a:off x="500063" y="1357313"/>
            <a:ext cx="3143250" cy="1214437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Lisans </a:t>
            </a: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adayının mali dosyası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(denetim şirketi/YMM/SMM tarafından) denetlenecektir.</a:t>
            </a:r>
            <a:endParaRPr lang="tr-TR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5 Aşağı Ok"/>
          <p:cNvSpPr/>
          <p:nvPr/>
        </p:nvSpPr>
        <p:spPr>
          <a:xfrm>
            <a:off x="1714500" y="2571750"/>
            <a:ext cx="285750" cy="4286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51204" name="6 Dikdörtgen"/>
          <p:cNvSpPr>
            <a:spLocks noChangeArrowheads="1"/>
          </p:cNvSpPr>
          <p:nvPr/>
        </p:nvSpPr>
        <p:spPr bwMode="auto">
          <a:xfrm>
            <a:off x="3571875" y="428625"/>
            <a:ext cx="2032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u="sng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Denetim Sistemi </a:t>
            </a:r>
            <a:endParaRPr lang="tr-T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00063" y="3000375"/>
            <a:ext cx="3143250" cy="1214438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Lisans </a:t>
            </a: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adayı denetlenmiş mali dosyasını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ve Denetleme Kurulu Raporunu Türkiye </a:t>
            </a:r>
            <a:r>
              <a:rPr lang="tr-TR" sz="1600">
                <a:solidFill>
                  <a:schemeClr val="tx1"/>
                </a:solidFill>
                <a:latin typeface="+mj-lt"/>
                <a:cs typeface="Times New Roman" pitchFamily="18" charset="0"/>
              </a:rPr>
              <a:t>Futbol </a:t>
            </a:r>
            <a:r>
              <a:rPr lang="tr-TR" sz="160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Federasyonu’na sunacaktır.</a:t>
            </a:r>
            <a:endParaRPr lang="tr-TR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8 Aşağı Ok"/>
          <p:cNvSpPr/>
          <p:nvPr/>
        </p:nvSpPr>
        <p:spPr>
          <a:xfrm>
            <a:off x="1785938" y="4214813"/>
            <a:ext cx="285750" cy="4286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571500" y="4643438"/>
            <a:ext cx="3071813" cy="152186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TFF’nin anlaştığı denetim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şirketi, </a:t>
            </a: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kulübün denetlenmiş mali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dosyasının ve Denetleme Kurulunun Raporunun incelenmesinde danışmanlık hizmeti verecektir. </a:t>
            </a:r>
            <a:endParaRPr lang="tr-TR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10 Sağ Ok"/>
          <p:cNvSpPr/>
          <p:nvPr/>
        </p:nvSpPr>
        <p:spPr>
          <a:xfrm>
            <a:off x="3643313" y="5214938"/>
            <a:ext cx="1643062" cy="2857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5286375" y="4643438"/>
            <a:ext cx="3071813" cy="1449858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Mali kriterler uzmanı kulübün tüm mali dosya ve raporlarını inceleyecektir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endParaRPr lang="tr-TR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12 Yukarı Ok"/>
          <p:cNvSpPr/>
          <p:nvPr/>
        </p:nvSpPr>
        <p:spPr>
          <a:xfrm>
            <a:off x="6572250" y="2571745"/>
            <a:ext cx="285766" cy="207169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5214942" y="1357298"/>
            <a:ext cx="3143250" cy="1214438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TFF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Kulüp Lisans Kurulu </a:t>
            </a: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varsa eksikliklerin tamamlanması için kulübe süre verecektir </a:t>
            </a:r>
          </a:p>
        </p:txBody>
      </p:sp>
      <p:pic>
        <p:nvPicPr>
          <p:cNvPr id="1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Denetim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51521" y="1285875"/>
          <a:ext cx="8678197" cy="49227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1457"/>
                <a:gridCol w="1902478"/>
                <a:gridCol w="1829306"/>
                <a:gridCol w="1902478"/>
                <a:gridCol w="1902478"/>
              </a:tblGrid>
              <a:tr h="113782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itchFamily="18" charset="0"/>
                          <a:cs typeface="Times New Roman" pitchFamily="18" charset="0"/>
                        </a:rPr>
                        <a:t>   2011-2012</a:t>
                      </a:r>
                    </a:p>
                    <a:p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Başvuru  Mart</a:t>
                      </a:r>
                      <a:r>
                        <a:rPr lang="tr-T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  <a:p>
                      <a:endParaRPr lang="tr-TR" sz="1200" dirty="0" smtClean="0"/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Mali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Tablo Dönemi: 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01.01.10 – 31.12.10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2012</a:t>
                      </a:r>
                    </a:p>
                    <a:p>
                      <a:endParaRPr lang="tr-TR" sz="1200" kern="1200" dirty="0" smtClean="0"/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01.01.11 – 31.12.11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2013-2014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kern="1200" dirty="0" smtClean="0"/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01.01.12 – 31.12.12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2014-2015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2014</a:t>
                      </a:r>
                    </a:p>
                    <a:p>
                      <a:pPr marL="0" algn="l" defTabSz="914400" rtl="0" eaLnBrk="1" latinLnBrk="0" hangingPunct="1"/>
                      <a:endParaRPr lang="tr-TR" sz="1200" kern="1200" dirty="0" smtClean="0"/>
                    </a:p>
                    <a:p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01.01.13 – 31.12.13</a:t>
                      </a:r>
                      <a:endParaRPr lang="tr-TR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7427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Spor Toto Süper Lig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Yeminli Mali </a:t>
                      </a:r>
                    </a:p>
                    <a:p>
                      <a:pPr algn="l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Müşavir veya Bağımsız Denetim Şirketi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Bağımsız Denetim Şirketi + Federasyonun anlaştığı Bağımsız Denetim Şirketinin danışmanlığı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Bağımsız Denetim Şirketi + Federasyonun anlaştığı Bağımsız Denetim Şirketinin danışmanlığı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Bağımsız Denetim Şirketi + Federasyonun anlaştığı Bağımsız Denetim Şirketinin danışmanlığı</a:t>
                      </a:r>
                    </a:p>
                  </a:txBody>
                  <a:tcPr/>
                </a:tc>
              </a:tr>
              <a:tr h="11378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Bank Asya      1. Lig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Serbest Mali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Müşavir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Yeminli Mali Müşavir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Bağımsız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Denetim Şirketi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Federasyonun anlaştığı Bağımsız Denetim Şirketinin danışmanlığı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Bağımsız Denetim Şirketi + Federasyonun anlaştığı Bağımsız Denetim Şirketinin danışmanlığı</a:t>
                      </a:r>
                    </a:p>
                  </a:txBody>
                  <a:tcPr/>
                </a:tc>
              </a:tr>
              <a:tr h="12346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 Toto      2. Lig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Serbest Mali Müşavir</a:t>
                      </a:r>
                    </a:p>
                    <a:p>
                      <a:pPr marL="0" algn="l" defTabSz="914400" rtl="0" eaLnBrk="1" latinLnBrk="0" hangingPunct="1"/>
                      <a:endParaRPr lang="tr-TR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Serbest Mali Müşavir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Serbest Mali Müşavir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Yeminli Mali Müşavir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Kulüp Lisans için Geç Başvuru Cezası </a:t>
            </a:r>
            <a:b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16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(01-10 Nisan arası başvurusu)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b="1" u="sng" kern="12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28625" y="1285875"/>
          <a:ext cx="8429684" cy="37905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8760"/>
                <a:gridCol w="1857388"/>
                <a:gridCol w="1714512"/>
                <a:gridCol w="1714512"/>
                <a:gridCol w="1714512"/>
              </a:tblGrid>
              <a:tr h="134027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Lisans</a:t>
                      </a:r>
                      <a:r>
                        <a:rPr lang="tr-TR" sz="1400" baseline="0" dirty="0" smtClean="0"/>
                        <a:t> Dönemi</a:t>
                      </a:r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Lig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2011-2012</a:t>
                      </a:r>
                    </a:p>
                    <a:p>
                      <a:pPr algn="ctr"/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Başvuru  Mart</a:t>
                      </a:r>
                      <a:r>
                        <a:rPr lang="tr-T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  <a:p>
                      <a:endParaRPr lang="tr-T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Mali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Tablo Dönemi: 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01.01.10 – 31.12.10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2012-2013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2012</a:t>
                      </a:r>
                    </a:p>
                    <a:p>
                      <a:endParaRPr lang="tr-TR" sz="12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01.01.11 – 31.12.11</a:t>
                      </a:r>
                    </a:p>
                    <a:p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01.01.12 – 31.12.12</a:t>
                      </a:r>
                    </a:p>
                    <a:p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2014-2015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2014</a:t>
                      </a:r>
                    </a:p>
                    <a:p>
                      <a:pPr marL="0" algn="l" defTabSz="914400" rtl="0" eaLnBrk="1" latinLnBrk="0" hangingPunct="1"/>
                      <a:endParaRPr lang="tr-TR" sz="12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01.01.13 – 31.12.13</a:t>
                      </a:r>
                      <a:endParaRPr lang="tr-TR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774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Spor Toto Süper Lig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100.000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7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Bank Asya  1.Lig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20.000 TL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30.000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40.000 TL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7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 Toto   2.Lig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 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20.000 TL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330" name="4 Metin kutusu"/>
          <p:cNvSpPr txBox="1">
            <a:spLocks noChangeArrowheads="1"/>
          </p:cNvSpPr>
          <p:nvPr/>
        </p:nvSpPr>
        <p:spPr bwMode="auto">
          <a:xfrm>
            <a:off x="1643063" y="1143000"/>
            <a:ext cx="585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	</a:t>
            </a:r>
            <a:endParaRPr lang="tr-TR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Kulüp Lisans için Başvurmama Cezası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2000" b="1" u="sng" kern="12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286808" cy="2752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0377"/>
                <a:gridCol w="1560377"/>
                <a:gridCol w="1746635"/>
                <a:gridCol w="1746635"/>
                <a:gridCol w="1672784"/>
              </a:tblGrid>
              <a:tr h="53765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Sezon</a:t>
                      </a:r>
                    </a:p>
                    <a:p>
                      <a:pPr algn="l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Lig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  <a:endParaRPr lang="tr-TR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2012-2013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2013-2014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2014-2015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416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Spor Toto  Süper Lig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400.000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Lige Alınmama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4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Bank Asya  1.Lig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200.000 TL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300.000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Lige Alınmama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4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 Toto 2.Lig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 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Lige Alınmama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 Toto Süper Lig</a:t>
            </a: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Ulusal Kulüp Lisans Kriterleri Cezaları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285875"/>
          <a:ext cx="8643967" cy="46937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2977"/>
                <a:gridCol w="1285884"/>
                <a:gridCol w="2225559"/>
                <a:gridCol w="1934326"/>
                <a:gridCol w="2055221"/>
              </a:tblGrid>
              <a:tr h="34698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2011-2012</a:t>
                      </a:r>
                      <a:endParaRPr lang="tr-TR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Hukuki 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25.000TL + 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25.000 TL 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75.000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54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Sportif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25.000TL + 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25.000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75.000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25.000TL + 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25.000 TL 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75.000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Altyapı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+ 30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25.000TL +  30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25.000 TL 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Gün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+ 30 Gün Süre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75.000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+ 30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Spor Toto Süper Lig</a:t>
            </a:r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Mali kriterler için cezalar (2011-2012 Sezonu için Ceza Yok) 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786844" cy="4508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0015"/>
                <a:gridCol w="2257703"/>
                <a:gridCol w="2214578"/>
                <a:gridCol w="2214548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Madde STS-M1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Bildirimde Bulunan Kuruluş</a:t>
                      </a:r>
                      <a:endParaRPr lang="tr-TR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Yıllık Mali Tablolar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100.000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Gün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Ara Dönem Mali Tablolar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 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100.000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Gün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9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Diğer Futbol Kulüplerine Gecikmiş Borcun Bulunmaması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  <a:p>
                      <a:endParaRPr lang="tr-TR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</a:t>
                      </a:r>
                    </a:p>
                    <a:p>
                      <a:endParaRPr lang="tr-TR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+ 30 Gün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Personele, Sosyal Güvenlik Kurumuna (SGK) ve Vergi Dairelerine Gecikmiş Borcun Bulunmaması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+ 30 Gün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UEFA Kulüp Lisansı için Başvuran ve </a:t>
            </a:r>
            <a:b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UEFA Kulüp Lisansı Alan Kulüpler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45879">
                <a:tc>
                  <a:txBody>
                    <a:bodyPr/>
                    <a:lstStyle/>
                    <a:p>
                      <a:r>
                        <a:rPr lang="tr-TR" dirty="0" smtClean="0"/>
                        <a:t>Sezon </a:t>
                      </a:r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Lisans İçin Başvuran</a:t>
                      </a:r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Lisans Alan </a:t>
                      </a:r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923124">
                <a:tc>
                  <a:txBody>
                    <a:bodyPr/>
                    <a:lstStyle/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2004-2005 Sezonu	</a:t>
                      </a:r>
                    </a:p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2005-2006 Sezonu	</a:t>
                      </a:r>
                    </a:p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2006-2007 Sezonu	</a:t>
                      </a:r>
                    </a:p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2007-2008 Sezonu	</a:t>
                      </a:r>
                    </a:p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2008-2009 Sezonu	</a:t>
                      </a:r>
                    </a:p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2009-2010 Sezonu	</a:t>
                      </a:r>
                    </a:p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2010-2011 Sezonu	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30</a:t>
                      </a: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	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	</a:t>
                      </a:r>
                    </a:p>
                    <a:p>
                      <a:pPr algn="ctr"/>
                      <a:endParaRPr lang="tr-TR" sz="18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/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	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4587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Spor Toto Süper Lig</a:t>
            </a:r>
            <a:b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Mali kriterler için cezalar (2011-2012 Sezonu için Ceza Yok) </a:t>
            </a:r>
            <a:endParaRPr lang="tr-TR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312" y="1428750"/>
          <a:ext cx="8643967" cy="32019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482"/>
                <a:gridCol w="2286016"/>
                <a:gridCol w="2214578"/>
                <a:gridCol w="2428891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Lisans Verme Kararı Öncesinde Sunulması Gereken Beyanlar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60.000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60.000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Gün 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Gelecek Döneme İlişkin Mali Bilgiler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 TL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100.000 TL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Lisans Verme Kararı Sonrasında Ortaya Çıkan Değişikliklerin Bildirilmesi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60.000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60.000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Spor Toto Süper Lig</a:t>
            </a:r>
            <a:b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Mali kriterler için cezalar (2011-2012 Sezonu için Ceza Yok) </a:t>
            </a:r>
            <a:endParaRPr lang="tr-TR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428750"/>
          <a:ext cx="8572529" cy="30190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919"/>
                <a:gridCol w="1928826"/>
                <a:gridCol w="2286016"/>
                <a:gridCol w="2571768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Arial" pitchFamily="34" charset="0"/>
                        </a:rPr>
                        <a:t>Vadesi Geçmiş Borcun Bulunmaması - Devamlı Takip</a:t>
                      </a:r>
                      <a:endParaRPr lang="tr-TR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+ 30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Arial" pitchFamily="34" charset="0"/>
                        </a:rPr>
                        <a:t>Geleceğe Yönelik Mali Bilgiler – Devamlı Takip</a:t>
                      </a:r>
                      <a:endParaRPr lang="tr-TR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 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Arial" pitchFamily="34" charset="0"/>
                        </a:rPr>
                        <a:t>Gelir Gider Denge Zorunluluğu</a:t>
                      </a:r>
                      <a:endParaRPr lang="tr-TR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Geçersiz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Geçersiz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 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Bank Asya 1. Lig</a:t>
            </a:r>
            <a:b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Kulüp Lisans Kriterleri Cezaları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285875"/>
          <a:ext cx="8643966" cy="441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539"/>
                <a:gridCol w="1000132"/>
                <a:gridCol w="2631638"/>
                <a:gridCol w="1970356"/>
                <a:gridCol w="1970301"/>
              </a:tblGrid>
              <a:tr h="34698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  <a:endParaRPr lang="tr-TR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1547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Hukuki 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39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Sportif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39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Altyapı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+ 30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10.000TL +  30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 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Gün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+ 30 Gün Süre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+ 30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Bank Asya 1. Lig</a:t>
            </a:r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Mali kriterler için cezalar (2011-2012 Sezonu için Ceza Yok) </a:t>
            </a:r>
            <a:endParaRPr lang="tr-TR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428750"/>
          <a:ext cx="8786843" cy="44820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5868"/>
                <a:gridCol w="2278754"/>
                <a:gridCol w="2227643"/>
                <a:gridCol w="2214578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Madde- 1L -M1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Bildirimde Bulunan Kuruluş</a:t>
                      </a:r>
                      <a:endParaRPr lang="tr-TR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Geçersiz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4.000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8.000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8.000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- 1L-M2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Yıllık Mali Tablolar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20.000 TL 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40.000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40.000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Gün</a:t>
                      </a:r>
                      <a:endParaRPr lang="tr-TR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-1L-M3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Ara Dönem Mali Tablolar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20.000 TL 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40.000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40.000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Gün</a:t>
                      </a:r>
                      <a:endParaRPr lang="tr-TR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-1L-M4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Diğer Futbol Kulüplerine Gecikmiş Borcun Bulunmaması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  <a:endParaRPr lang="tr-TR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</a:t>
                      </a:r>
                    </a:p>
                    <a:p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+ 30 Gün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-1L-M5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Personele, Sosyal Güvenlik Kurumuna (SGK) ve Vergi Dairelerine Gecikmiş Borcun Bulunmaması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  <a:endParaRPr lang="tr-TR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 </a:t>
                      </a:r>
                    </a:p>
                    <a:p>
                      <a:endParaRPr lang="tr-TR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+ 30 Gün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Bank Asya 1. Lig</a:t>
            </a:r>
            <a:b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Mali kriterler için cezalar (2011-2012 Sezonu için Ceza Yok) </a:t>
            </a:r>
            <a:endParaRPr lang="tr-TR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428750"/>
          <a:ext cx="8715405" cy="32019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57"/>
                <a:gridCol w="2143140"/>
                <a:gridCol w="2357454"/>
                <a:gridCol w="2357454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- 1L-M6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Lisans Verme Kararı Öncesinde Sunulması Gereken Beyanlar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Geçersiz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– 1L-M7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Gelecek Döneme İlişkin Mali Bilgiler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</a:t>
                      </a:r>
                      <a:endParaRPr lang="tr-TR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40.000 TL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 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-1L-M8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Lisans Verme Kararı Sonrasında Ortaya Çıkan Değişikliklerin Bildirilmesi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Geçersiz</a:t>
                      </a:r>
                    </a:p>
                    <a:p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 TL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 Toto 2. Lig</a:t>
            </a: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Lisans Kriterleri Cezaları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285875"/>
          <a:ext cx="8572561" cy="4937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3725"/>
                <a:gridCol w="1063725"/>
                <a:gridCol w="2690693"/>
                <a:gridCol w="1814608"/>
                <a:gridCol w="1939810"/>
              </a:tblGrid>
              <a:tr h="34698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  <a:endParaRPr lang="tr-TR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Hukuki 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  TL +15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Sportif 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</a:t>
                      </a:r>
                      <a:endParaRPr lang="tr-TR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None/>
                      </a:pP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Transfer Yasağı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Personel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</a:t>
                      </a:r>
                      <a:endParaRPr lang="tr-TR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Transfer Yasağı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Altyapı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</a:t>
                      </a:r>
                      <a:endParaRPr lang="tr-TR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+ 30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Transfer Yasağı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Spor Toto 2. LİG</a:t>
            </a:r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Mali kriterler için cezalar (2011-2012 Sezonu için Ceza Yok) </a:t>
            </a:r>
            <a:endParaRPr lang="tr-TR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428750"/>
          <a:ext cx="8715405" cy="38419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919"/>
                <a:gridCol w="2286016"/>
                <a:gridCol w="2286016"/>
                <a:gridCol w="2357454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2L-M1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Yıllık</a:t>
                      </a:r>
                      <a:r>
                        <a:rPr lang="tr-TR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Mali Tablolar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(Bilgisayar Ortamında</a:t>
                      </a: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5.000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Transfer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Yasağı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2L-M2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Diğer</a:t>
                      </a:r>
                      <a:r>
                        <a:rPr lang="tr-TR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Kulüplere Vadesi Geçmiş Borcunun Bulunmaması</a:t>
                      </a: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2L-M3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Personele</a:t>
                      </a:r>
                      <a:r>
                        <a:rPr lang="tr-TR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Vadesi Geçmiş Borcunun Bulunmaması </a:t>
                      </a: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Uyarı + 30 Gün Süre 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2L-M4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Vergi Dairesine ve SGK’ ya Vadesi Geçmiş Borcunun Bulunmaması </a:t>
                      </a: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Uyarı + 30 Gün Süre 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654032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UEFA Yönetiminin Mayıs 2010 Tarihinde Yapmış Olduğu Değişiklikler </a:t>
            </a:r>
            <a:r>
              <a:rPr lang="tr-TR" dirty="0" smtClean="0">
                <a:cs typeface="Times New Roman" pitchFamily="18" charset="0"/>
              </a:rPr>
              <a:t/>
            </a:r>
            <a:br>
              <a:rPr lang="tr-TR" dirty="0" smtClean="0"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42910" y="1214422"/>
            <a:ext cx="77153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b="1" dirty="0" smtClean="0">
                <a:latin typeface="+mj-lt"/>
                <a:cs typeface="Times New Roman" pitchFamily="18" charset="0"/>
              </a:rPr>
              <a:t>		UEFA Kulüp Mali Kontrol Paneli Kurulmuştur</a:t>
            </a:r>
          </a:p>
          <a:p>
            <a:pPr algn="just"/>
            <a:endParaRPr lang="tr-TR" sz="14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tr-TR" sz="1400" dirty="0" smtClean="0">
                <a:latin typeface="+mj-lt"/>
                <a:cs typeface="Times New Roman" pitchFamily="18" charset="0"/>
              </a:rPr>
              <a:t>10 Üyelidir, Başkan eski Belçika Başbakanı.</a:t>
            </a:r>
          </a:p>
          <a:p>
            <a:pPr algn="just"/>
            <a:r>
              <a:rPr lang="tr-TR" sz="1400" dirty="0" smtClean="0">
                <a:latin typeface="+mj-lt"/>
                <a:cs typeface="Times New Roman" pitchFamily="18" charset="0"/>
              </a:rPr>
              <a:t>Kulüplerin Mali açıdan sürekli kontrol edecektir</a:t>
            </a:r>
          </a:p>
          <a:p>
            <a:pPr algn="just"/>
            <a:endParaRPr lang="tr-TR" sz="1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tr-TR" sz="1600" b="1" dirty="0" smtClean="0">
                <a:latin typeface="+mj-lt"/>
                <a:cs typeface="Times New Roman" pitchFamily="18" charset="0"/>
              </a:rPr>
              <a:t>Yeni Kriterler </a:t>
            </a:r>
          </a:p>
          <a:p>
            <a:pPr algn="just"/>
            <a:endParaRPr lang="tr-TR" sz="16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tr-TR" sz="16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Gelir – Gider Dengesi </a:t>
            </a:r>
          </a:p>
          <a:p>
            <a:pPr algn="just">
              <a:buFont typeface="Arial" pitchFamily="34" charset="0"/>
              <a:buChar char="•"/>
            </a:pPr>
            <a:r>
              <a:rPr lang="tr-TR" sz="1600" dirty="0" smtClean="0">
                <a:latin typeface="+mj-lt"/>
                <a:cs typeface="Times New Roman" pitchFamily="18" charset="0"/>
              </a:rPr>
              <a:t> Kulüplerin belli gelirlerinin ve giderlerinin dengeli olmasıdır.</a:t>
            </a:r>
          </a:p>
          <a:p>
            <a:pPr algn="just">
              <a:buFont typeface="Arial" pitchFamily="34" charset="0"/>
              <a:buChar char="•"/>
            </a:pPr>
            <a:r>
              <a:rPr lang="tr-TR" sz="1600" dirty="0" smtClean="0">
                <a:latin typeface="+mj-lt"/>
                <a:cs typeface="Times New Roman" pitchFamily="18" charset="0"/>
              </a:rPr>
              <a:t> 01.01.2012 – 31.12.2012 mali döneminden itibaren uygulanmaya başlayacaktır</a:t>
            </a:r>
          </a:p>
          <a:p>
            <a:pPr algn="just"/>
            <a:endParaRPr lang="tr-TR" sz="1600" b="1" u="sng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tr-TR" sz="16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Vadesi Geçmiş Borcun Olmaması/Devamlı Takip</a:t>
            </a:r>
          </a:p>
          <a:p>
            <a:pPr algn="just">
              <a:buFont typeface="Arial" pitchFamily="34" charset="0"/>
              <a:buChar char="•"/>
            </a:pPr>
            <a:r>
              <a:rPr lang="tr-TR" sz="1600" dirty="0" smtClean="0">
                <a:latin typeface="+mj-lt"/>
                <a:cs typeface="Times New Roman" pitchFamily="18" charset="0"/>
              </a:rPr>
              <a:t> Vadesi geçmiş borçların 31 Aralık, 30 Haziran, 30 Eylül olmak üzere   yılda 3 defa kontrol edilmesidir.</a:t>
            </a:r>
          </a:p>
          <a:p>
            <a:pPr algn="just">
              <a:buFont typeface="Arial" pitchFamily="34" charset="0"/>
              <a:buChar char="•"/>
            </a:pPr>
            <a:r>
              <a:rPr lang="tr-TR" sz="1600" dirty="0" smtClean="0">
                <a:latin typeface="+mj-lt"/>
                <a:cs typeface="Times New Roman" pitchFamily="18" charset="0"/>
              </a:rPr>
              <a:t> Haziran 2011’de uygulanmaya başlayacaktır.</a:t>
            </a:r>
          </a:p>
          <a:p>
            <a:pPr algn="just">
              <a:buFont typeface="Arial" charset="0"/>
              <a:buChar char="•"/>
            </a:pPr>
            <a:endParaRPr lang="tr-TR" sz="1600" b="1" u="sng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tr-TR" sz="16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Geleceğe Yönelik Mali Bilgiler/Devamlı Takip</a:t>
            </a:r>
          </a:p>
          <a:p>
            <a:pPr>
              <a:buFont typeface="Arial" pitchFamily="34" charset="0"/>
              <a:buChar char="•"/>
            </a:pPr>
            <a:r>
              <a:rPr lang="tr-TR" sz="1600" dirty="0" smtClean="0">
                <a:latin typeface="+mj-lt"/>
                <a:cs typeface="Times New Roman" pitchFamily="18" charset="0"/>
              </a:rPr>
              <a:t> Haziran 2011’de uygulanmaya başlayacaktır.</a:t>
            </a:r>
          </a:p>
        </p:txBody>
      </p:sp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UEFA Lisansı Alan Kulüplerin Mali Bilgileri (TL)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Gelir Özeti (TL) (UEFA Lisansı Alan Kulüpler)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1214414" y="5857892"/>
            <a:ext cx="650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* Diğer Gelirler (Yatırımlar, Bağışlar, Kira Gelirler vs)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57256"/>
          </a:xfrm>
        </p:spPr>
        <p:txBody>
          <a:bodyPr/>
          <a:lstStyle/>
          <a:p>
            <a:pPr algn="l"/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2007-2009 Yılsonu Kar/Zarar  karşılaştırılması</a:t>
            </a:r>
            <a:b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UEFA Lisansı Alan Kulüpler (Transferler dahil edilmemiştir): (</a:t>
            </a:r>
            <a:r>
              <a:rPr lang="tr-T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tr-T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229600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543956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571603" y="321447"/>
            <a:ext cx="7572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2007-2009 Yılsonu Zarar Karşılaştırılması (UEFA Lisansı Alan Kulüpler)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(Transfer</a:t>
            </a:r>
            <a:r>
              <a:rPr lang="tr-TR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ler</a:t>
            </a:r>
            <a:r>
              <a:rPr kumimoji="0" lang="tr-TR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dâhildir): (TL)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329642" cy="495141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tr-TR" sz="2000" dirty="0" smtClean="0"/>
          </a:p>
          <a:p>
            <a:pPr>
              <a:lnSpc>
                <a:spcPct val="8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Kulüplerin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Sportif, Altyapı, Mali, Hukuki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Personel/İdari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yapısını daha güçlü, sağlam ve şeffaf hale getirmek.</a:t>
            </a:r>
          </a:p>
          <a:p>
            <a:pPr>
              <a:lnSpc>
                <a:spcPct val="80000"/>
              </a:lnSpc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Kulüp Lisans Sistemini Ulusal seviyede 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ZORUNLU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hale getirmek.</a:t>
            </a:r>
          </a:p>
          <a:p>
            <a:pPr>
              <a:lnSpc>
                <a:spcPct val="80000"/>
              </a:lnSpc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2014-2015 Sezonuna kadar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Spor Toto Süper Lig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kriterlerini UEFA seviyesine,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Bank Asya1.Lig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Kriterlerini Spor Toto Süper Lig seviyesine ve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Spor Toto 2.Lig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Kriterlerini bir yüksek seviyeye getirmek.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786050" y="42860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Amaç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Özel Tasarım">
  <a:themeElements>
    <a:clrScheme name="1_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43793</TotalTime>
  <Words>3663</Words>
  <Application>Microsoft Office PowerPoint</Application>
  <PresentationFormat>Ekran Gösterisi (4:3)</PresentationFormat>
  <Paragraphs>1412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36</vt:i4>
      </vt:variant>
    </vt:vector>
  </HeadingPairs>
  <TitlesOfParts>
    <vt:vector size="38" baseType="lpstr">
      <vt:lpstr>Özel Tasarım</vt:lpstr>
      <vt:lpstr>1_Özel Tasarım</vt:lpstr>
      <vt:lpstr>Slayt 1</vt:lpstr>
      <vt:lpstr>UEFA Kulüp Lisans Sistemi  </vt:lpstr>
      <vt:lpstr>    UEFA Kulüp Lisansı için Başvuran ve  UEFA Kulüp Lisansı Alan Kulüpler</vt:lpstr>
      <vt:lpstr>  UEFA Yönetiminin Mayıs 2010 Tarihinde Yapmış Olduğu Değişiklikler  </vt:lpstr>
      <vt:lpstr>UEFA Lisansı Alan Kulüplerin Mali Bilgileri (TL)</vt:lpstr>
      <vt:lpstr>Gelir Özeti (TL) (UEFA Lisansı Alan Kulüpler)</vt:lpstr>
      <vt:lpstr>                                    2007-2009 Yılsonu Kar/Zarar  karşılaştırılması                UEFA Lisansı Alan Kulüpler (Transferler dahil edilmemiştir): (TL) </vt:lpstr>
      <vt:lpstr>Slayt 8</vt:lpstr>
      <vt:lpstr>Slayt 9</vt:lpstr>
      <vt:lpstr>Ulusal Kulüp Lisans Sisteminin Faydaları </vt:lpstr>
      <vt:lpstr>Slayt 11</vt:lpstr>
      <vt:lpstr>Slayt 12</vt:lpstr>
      <vt:lpstr>Slayt 13</vt:lpstr>
      <vt:lpstr>Ulusal Kulüp Lisans Sistemi</vt:lpstr>
      <vt:lpstr>Ulusal Kulüp Lisans Sistemi</vt:lpstr>
      <vt:lpstr>Slayt 16</vt:lpstr>
      <vt:lpstr>Ulusal Kulüp Lisans Başvuru Süreci</vt:lpstr>
      <vt:lpstr>Slayt 18</vt:lpstr>
      <vt:lpstr>Geçiş Süreci – Spor Toto Süper Lig</vt:lpstr>
      <vt:lpstr>Slayt 20</vt:lpstr>
      <vt:lpstr>Geçiş Süreci – Bank Asya 1.Lig</vt:lpstr>
      <vt:lpstr>Slayt 22</vt:lpstr>
      <vt:lpstr>Geçiş Süreci – Spor Toto 2.Lig</vt:lpstr>
      <vt:lpstr>Slayt 24</vt:lpstr>
      <vt:lpstr>Denetim</vt:lpstr>
      <vt:lpstr>              Ulusal Kulüp Lisans için Geç Başvuru Cezası  (01-10 Nisan arası başvurusu)  </vt:lpstr>
      <vt:lpstr> Ulusal Kulüp Lisans için Başvurmama Cezası </vt:lpstr>
      <vt:lpstr>Spor Toto Süper Lig  Ulusal Kulüp Lisans Kriterleri Cezaları </vt:lpstr>
      <vt:lpstr>Spor Toto Süper Lig Mali kriterler için cezalar (2011-2012 Sezonu için Ceza Yok) </vt:lpstr>
      <vt:lpstr>Spor Toto Süper Lig Mali kriterler için cezalar (2011-2012 Sezonu için Ceza Yok) </vt:lpstr>
      <vt:lpstr>Spor Toto Süper Lig Mali kriterler için cezalar (2011-2012 Sezonu için Ceza Yok) </vt:lpstr>
      <vt:lpstr>Bank Asya 1. Lig  Ulusal Kulüp Lisans Kriterleri Cezaları </vt:lpstr>
      <vt:lpstr>Bank Asya 1. Lig Mali kriterler için cezalar (2011-2012 Sezonu için Ceza Yok) </vt:lpstr>
      <vt:lpstr>Bank Asya 1. Lig Mali kriterler için cezalar (2011-2012 Sezonu için Ceza Yok) </vt:lpstr>
      <vt:lpstr>Spor Toto 2. Lig  Lisans Kriterleri Cezaları </vt:lpstr>
      <vt:lpstr>Spor Toto 2. LİG Mali kriterler için cezalar (2011-2012 Sezonu için Ceza Yok) </vt:lpstr>
    </vt:vector>
  </TitlesOfParts>
  <Company>TFF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canbodur</dc:creator>
  <cp:lastModifiedBy>Altuğ Soytuna</cp:lastModifiedBy>
  <cp:revision>1464</cp:revision>
  <dcterms:created xsi:type="dcterms:W3CDTF">2006-05-24T07:23:07Z</dcterms:created>
  <dcterms:modified xsi:type="dcterms:W3CDTF">2011-03-04T12:26:18Z</dcterms:modified>
</cp:coreProperties>
</file>